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308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74" r:id="rId12"/>
    <p:sldId id="275" r:id="rId13"/>
    <p:sldId id="276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7" r:id="rId23"/>
    <p:sldId id="278" r:id="rId24"/>
    <p:sldId id="279" r:id="rId25"/>
    <p:sldId id="280" r:id="rId26"/>
    <p:sldId id="282" r:id="rId27"/>
    <p:sldId id="281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305" r:id="rId36"/>
    <p:sldId id="306" r:id="rId37"/>
    <p:sldId id="307" r:id="rId38"/>
    <p:sldId id="309" r:id="rId39"/>
    <p:sldId id="290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4" r:id="rId51"/>
    <p:sldId id="302" r:id="rId52"/>
    <p:sldId id="310" r:id="rId53"/>
    <p:sldId id="323" r:id="rId54"/>
    <p:sldId id="311" r:id="rId55"/>
    <p:sldId id="313" r:id="rId56"/>
    <p:sldId id="314" r:id="rId57"/>
    <p:sldId id="315" r:id="rId58"/>
    <p:sldId id="316" r:id="rId59"/>
    <p:sldId id="317" r:id="rId60"/>
    <p:sldId id="318" r:id="rId61"/>
    <p:sldId id="319" r:id="rId62"/>
    <p:sldId id="320" r:id="rId63"/>
    <p:sldId id="321" r:id="rId64"/>
    <p:sldId id="322" r:id="rId6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8AD8"/>
    <a:srgbClr val="000059"/>
    <a:srgbClr val="005900"/>
    <a:srgbClr val="590000"/>
    <a:srgbClr val="595959"/>
    <a:srgbClr val="E3BC02"/>
    <a:srgbClr val="3DDE27"/>
    <a:srgbClr val="E139E5"/>
    <a:srgbClr val="0026F2"/>
    <a:srgbClr val="D88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865"/>
    <p:restoredTop sz="94653"/>
  </p:normalViewPr>
  <p:slideViewPr>
    <p:cSldViewPr snapToGrid="0" snapToObjects="1">
      <p:cViewPr varScale="1">
        <p:scale>
          <a:sx n="86" d="100"/>
          <a:sy n="86" d="100"/>
        </p:scale>
        <p:origin x="115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09247F-B6AD-F547-A6F9-7FD2A3D3B3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EBB847-C1F8-084E-9EB9-0A079DBE29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05B84A-3ACD-5348-8D04-9DC92ADFDA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5CC5EE-4395-B84D-BC30-8EFDF5E5BF60}" type="datetimeFigureOut">
              <a:rPr lang="en-US" smtClean="0"/>
              <a:t>4/15/20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E3ABD7-D1B5-7146-841E-34CFA3EC8E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F3917C-1337-4048-A629-684D431839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FA8E0-202B-1C45-A00A-892BD37BB9B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12847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2D8E4F-0686-B340-B412-252E1EF88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B31A6C-588E-5848-8E50-789E66225A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2C4D81-78AB-574F-A32A-5DA65D9643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5CC5EE-4395-B84D-BC30-8EFDF5E5BF60}" type="datetimeFigureOut">
              <a:rPr lang="en-US" smtClean="0"/>
              <a:t>4/15/20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868882-9237-734C-B7BE-BEBE9008C4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C3E4E7-01F1-EA41-B3DF-2200B6E3B5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FA8E0-202B-1C45-A00A-892BD37BB9B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04112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305A51E-17C3-7041-8EC6-E079E695C42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F42E8BC-3F3D-BA4D-9EAF-A145428A3C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59BD66-A91B-5544-912E-527E5AB963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5CC5EE-4395-B84D-BC30-8EFDF5E5BF60}" type="datetimeFigureOut">
              <a:rPr lang="en-US" smtClean="0"/>
              <a:t>4/15/20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C59547-A611-144E-B368-8C92EB9022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CEC05E-2090-EA42-939A-B2B34C3C02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FA8E0-202B-1C45-A00A-892BD37BB9B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5071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4390F8E-AC95-9D45-A6C1-F7301C036BEE}"/>
              </a:ext>
            </a:extLst>
          </p:cNvPr>
          <p:cNvSpPr/>
          <p:nvPr userDrawn="1"/>
        </p:nvSpPr>
        <p:spPr>
          <a:xfrm>
            <a:off x="0" y="0"/>
            <a:ext cx="12191998" cy="6857999"/>
          </a:xfrm>
          <a:prstGeom prst="rect">
            <a:avLst/>
          </a:prstGeom>
          <a:solidFill>
            <a:srgbClr val="FF8AD8">
              <a:alpha val="2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2FC4B9-564D-2D45-A849-9D6D1DFB3B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92" y="0"/>
            <a:ext cx="12173607" cy="55179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7409A9-04B8-2749-90B7-7319DA3574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91" y="677916"/>
            <a:ext cx="12173607" cy="6180083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5705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B5A5DB-704B-C04B-AD4B-BD776A3D40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39B643-7F57-BD41-B21E-089E83F83D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638051-FD04-FE41-BD49-71AF429516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5CC5EE-4395-B84D-BC30-8EFDF5E5BF60}" type="datetimeFigureOut">
              <a:rPr lang="en-US" smtClean="0"/>
              <a:t>4/15/20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77B3B0-D518-3645-BBD9-5250A07E15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1653A4-8ABE-C140-90CC-2AF7960170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FA8E0-202B-1C45-A00A-892BD37BB9B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63012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15939-22AA-DC4A-8144-D5BDFE789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CD5DEB-80E8-314F-804B-C550B881DD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563562-2026-0B44-85E6-34C5C3453D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AE49A6-031D-7247-98EE-E95A8B89B4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5CC5EE-4395-B84D-BC30-8EFDF5E5BF60}" type="datetimeFigureOut">
              <a:rPr lang="en-US" smtClean="0"/>
              <a:t>4/15/20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B40DBC-FA33-A64D-B0DD-1522B3020F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A2A17C-B5BB-CA45-8D97-AF3A41D8D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FA8E0-202B-1C45-A00A-892BD37BB9B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52239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CF2048-6BB8-A544-AB0D-D978A5972A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A6A208-6EA0-4F4E-B327-58953B4AD2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B6A600-49A4-CE42-B258-385FFC86EA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4091B84-FEE2-454B-A19E-0884197793A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C52D6AF-03BC-CD41-94EE-4705DC758FF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BE59BAB-6416-E940-BA87-8AB295E533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5CC5EE-4395-B84D-BC30-8EFDF5E5BF60}" type="datetimeFigureOut">
              <a:rPr lang="en-US" smtClean="0"/>
              <a:t>4/15/20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89F9411-FD2E-394B-AB88-E7CA99C8D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00A7F8-7E49-D14F-93C0-967716CBE2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FA8E0-202B-1C45-A00A-892BD37BB9B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25457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ABE58-9CEF-DB4D-B368-A287330E9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D3860EF-4E79-8343-B975-104FCB57C1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5CC5EE-4395-B84D-BC30-8EFDF5E5BF60}" type="datetimeFigureOut">
              <a:rPr lang="en-US" smtClean="0"/>
              <a:t>4/15/20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0CE3D14-5E05-0742-8DEE-F27631A260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7E05E9-8237-6D46-844C-DAFA5ACF66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FA8E0-202B-1C45-A00A-892BD37BB9B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24638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2A084B8-1967-F649-A048-0A73CD0A26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5CC5EE-4395-B84D-BC30-8EFDF5E5BF60}" type="datetimeFigureOut">
              <a:rPr lang="en-US" smtClean="0"/>
              <a:t>4/15/20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291406D-6630-0D4F-A0FF-DB578A5613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F99418-63CA-F74F-B90C-B9DEDDD7A0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FA8E0-202B-1C45-A00A-892BD37BB9B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71350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A4D149-DC20-DC47-97E3-9F17D379E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D2CB63-3000-3F44-B660-2304712F5F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E44DBC-CBC6-3142-8E79-67756521CB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FB4805-586E-2641-8FD8-21C1FBC9BF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5CC5EE-4395-B84D-BC30-8EFDF5E5BF60}" type="datetimeFigureOut">
              <a:rPr lang="en-US" smtClean="0"/>
              <a:t>4/15/20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AD6FE2-61F8-1649-AA42-A6C64B7B74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4EA982-DA19-8B4F-8BBB-CF2E34265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FA8E0-202B-1C45-A00A-892BD37BB9B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1471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0193EC-D947-DD43-866D-6BD13C49BC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BF8A20C-4C63-EE42-A5A2-84A02DA9777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5E3DB3-3D53-BF4D-BEB9-F178F10FA4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79C1E8-FAB5-0541-B90E-46C60F60B1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5CC5EE-4395-B84D-BC30-8EFDF5E5BF60}" type="datetimeFigureOut">
              <a:rPr lang="en-US" smtClean="0"/>
              <a:t>4/15/20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C32ECB-8C75-E144-AD33-F19A897D43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D2ABAE-1246-F048-9C1A-D6532CD8B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FA8E0-202B-1C45-A00A-892BD37BB9B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74993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185649-4FE5-174E-8BFD-5024C104E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DC6AEA-59FB-1245-BD71-AE173C21FC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303DBD-5EA8-034C-B437-43F26C5297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5CC5EE-4395-B84D-BC30-8EFDF5E5BF60}" type="datetimeFigureOut">
              <a:rPr lang="en-US" smtClean="0"/>
              <a:t>4/15/20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48FA78-062B-7540-846E-FC904387F0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9F4E0A-9CED-E340-BB82-EF862C65ED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5FA8E0-202B-1C45-A00A-892BD37BB9B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05216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F64059-3587-5548-97AB-F7082867E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1.2 Multimedia - Graphics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82D559-3AAA-C24F-A3F1-58A88987D7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GB" dirty="0"/>
              <a:t>show understanding of how data for a bitmapped image is encoded 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use the terminology associated with bitmaps: pixel, file header, image resolution, screen resolution 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perform calculations estimating the file size for bitmapped images of different resolutions 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show understanding of how data for a vector graphic is represented and encoded 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use the terminology associated with vector graphics: drawing object, property and drawing list 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show understanding of how typical features found in bitmapped and vector graphics software are used in practice 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justify where bitmapped graphics and/or vector graphics are appropriate for a given task 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00407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28A049-D55B-2F4D-AB77-4B80C959D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Bitmap in Binary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5CF5D0-64A1-424C-B822-BA63279917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So if we look at the top row, its 00111000 </a:t>
            </a:r>
            <a:br>
              <a:rPr lang="en-US" sz="2400" dirty="0"/>
            </a:br>
            <a:r>
              <a:rPr lang="en-US" sz="2400" dirty="0"/>
              <a:t>Then its 01000100</a:t>
            </a:r>
          </a:p>
          <a:p>
            <a:r>
              <a:rPr lang="en-US" sz="2400" dirty="0"/>
              <a:t>Then the next row is 01000100</a:t>
            </a:r>
          </a:p>
          <a:p>
            <a:r>
              <a:rPr lang="en-US" sz="2400" dirty="0"/>
              <a:t>And so on. </a:t>
            </a:r>
          </a:p>
          <a:p>
            <a:r>
              <a:rPr lang="en-US" sz="2400" dirty="0"/>
              <a:t>That’s it…. Kind of…. There are two more things we need to sort out. </a:t>
            </a:r>
          </a:p>
          <a:p>
            <a:r>
              <a:rPr lang="en-US" sz="2400" dirty="0"/>
              <a:t>1. How to count</a:t>
            </a:r>
          </a:p>
          <a:p>
            <a:r>
              <a:rPr lang="en-US" sz="2400" dirty="0"/>
              <a:t>2. How to colour </a:t>
            </a:r>
          </a:p>
          <a:p>
            <a:r>
              <a:rPr lang="en-US" sz="2400" dirty="0"/>
              <a:t>And also, really white should be 1 and black should be 0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70424D1-692A-7248-9A80-6D984D7E3F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3053883"/>
              </p:ext>
            </p:extLst>
          </p:nvPr>
        </p:nvGraphicFramePr>
        <p:xfrm>
          <a:off x="4162132" y="586551"/>
          <a:ext cx="3240000" cy="324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5000">
                  <a:extLst>
                    <a:ext uri="{9D8B030D-6E8A-4147-A177-3AD203B41FA5}">
                      <a16:colId xmlns:a16="http://schemas.microsoft.com/office/drawing/2014/main" val="2791542923"/>
                    </a:ext>
                  </a:extLst>
                </a:gridCol>
                <a:gridCol w="405000">
                  <a:extLst>
                    <a:ext uri="{9D8B030D-6E8A-4147-A177-3AD203B41FA5}">
                      <a16:colId xmlns:a16="http://schemas.microsoft.com/office/drawing/2014/main" val="1437219596"/>
                    </a:ext>
                  </a:extLst>
                </a:gridCol>
                <a:gridCol w="405000">
                  <a:extLst>
                    <a:ext uri="{9D8B030D-6E8A-4147-A177-3AD203B41FA5}">
                      <a16:colId xmlns:a16="http://schemas.microsoft.com/office/drawing/2014/main" val="1654787232"/>
                    </a:ext>
                  </a:extLst>
                </a:gridCol>
                <a:gridCol w="405000">
                  <a:extLst>
                    <a:ext uri="{9D8B030D-6E8A-4147-A177-3AD203B41FA5}">
                      <a16:colId xmlns:a16="http://schemas.microsoft.com/office/drawing/2014/main" val="1759059590"/>
                    </a:ext>
                  </a:extLst>
                </a:gridCol>
                <a:gridCol w="405000">
                  <a:extLst>
                    <a:ext uri="{9D8B030D-6E8A-4147-A177-3AD203B41FA5}">
                      <a16:colId xmlns:a16="http://schemas.microsoft.com/office/drawing/2014/main" val="1289343823"/>
                    </a:ext>
                  </a:extLst>
                </a:gridCol>
                <a:gridCol w="405000">
                  <a:extLst>
                    <a:ext uri="{9D8B030D-6E8A-4147-A177-3AD203B41FA5}">
                      <a16:colId xmlns:a16="http://schemas.microsoft.com/office/drawing/2014/main" val="2731971475"/>
                    </a:ext>
                  </a:extLst>
                </a:gridCol>
                <a:gridCol w="405000">
                  <a:extLst>
                    <a:ext uri="{9D8B030D-6E8A-4147-A177-3AD203B41FA5}">
                      <a16:colId xmlns:a16="http://schemas.microsoft.com/office/drawing/2014/main" val="1573258459"/>
                    </a:ext>
                  </a:extLst>
                </a:gridCol>
                <a:gridCol w="405000">
                  <a:extLst>
                    <a:ext uri="{9D8B030D-6E8A-4147-A177-3AD203B41FA5}">
                      <a16:colId xmlns:a16="http://schemas.microsoft.com/office/drawing/2014/main" val="3273755806"/>
                    </a:ext>
                  </a:extLst>
                </a:gridCol>
              </a:tblGrid>
              <a:tr h="40500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6502547"/>
                  </a:ext>
                </a:extLst>
              </a:tr>
              <a:tr h="40500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1482207"/>
                  </a:ext>
                </a:extLst>
              </a:tr>
              <a:tr h="40500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1758177"/>
                  </a:ext>
                </a:extLst>
              </a:tr>
              <a:tr h="40500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8882161"/>
                  </a:ext>
                </a:extLst>
              </a:tr>
              <a:tr h="40500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3237494"/>
                  </a:ext>
                </a:extLst>
              </a:tr>
              <a:tr h="40500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17852078"/>
                  </a:ext>
                </a:extLst>
              </a:tr>
              <a:tr h="40500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67761323"/>
                  </a:ext>
                </a:extLst>
              </a:tr>
              <a:tr h="40500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6133988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3DF02EB-473F-8E4D-9027-5CD0C22A9A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2177176"/>
              </p:ext>
            </p:extLst>
          </p:nvPr>
        </p:nvGraphicFramePr>
        <p:xfrm>
          <a:off x="250532" y="586551"/>
          <a:ext cx="3240000" cy="324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5000">
                  <a:extLst>
                    <a:ext uri="{9D8B030D-6E8A-4147-A177-3AD203B41FA5}">
                      <a16:colId xmlns:a16="http://schemas.microsoft.com/office/drawing/2014/main" val="2791542923"/>
                    </a:ext>
                  </a:extLst>
                </a:gridCol>
                <a:gridCol w="405000">
                  <a:extLst>
                    <a:ext uri="{9D8B030D-6E8A-4147-A177-3AD203B41FA5}">
                      <a16:colId xmlns:a16="http://schemas.microsoft.com/office/drawing/2014/main" val="1437219596"/>
                    </a:ext>
                  </a:extLst>
                </a:gridCol>
                <a:gridCol w="405000">
                  <a:extLst>
                    <a:ext uri="{9D8B030D-6E8A-4147-A177-3AD203B41FA5}">
                      <a16:colId xmlns:a16="http://schemas.microsoft.com/office/drawing/2014/main" val="1654787232"/>
                    </a:ext>
                  </a:extLst>
                </a:gridCol>
                <a:gridCol w="405000">
                  <a:extLst>
                    <a:ext uri="{9D8B030D-6E8A-4147-A177-3AD203B41FA5}">
                      <a16:colId xmlns:a16="http://schemas.microsoft.com/office/drawing/2014/main" val="1759059590"/>
                    </a:ext>
                  </a:extLst>
                </a:gridCol>
                <a:gridCol w="405000">
                  <a:extLst>
                    <a:ext uri="{9D8B030D-6E8A-4147-A177-3AD203B41FA5}">
                      <a16:colId xmlns:a16="http://schemas.microsoft.com/office/drawing/2014/main" val="1289343823"/>
                    </a:ext>
                  </a:extLst>
                </a:gridCol>
                <a:gridCol w="405000">
                  <a:extLst>
                    <a:ext uri="{9D8B030D-6E8A-4147-A177-3AD203B41FA5}">
                      <a16:colId xmlns:a16="http://schemas.microsoft.com/office/drawing/2014/main" val="2731971475"/>
                    </a:ext>
                  </a:extLst>
                </a:gridCol>
                <a:gridCol w="405000">
                  <a:extLst>
                    <a:ext uri="{9D8B030D-6E8A-4147-A177-3AD203B41FA5}">
                      <a16:colId xmlns:a16="http://schemas.microsoft.com/office/drawing/2014/main" val="1573258459"/>
                    </a:ext>
                  </a:extLst>
                </a:gridCol>
                <a:gridCol w="405000">
                  <a:extLst>
                    <a:ext uri="{9D8B030D-6E8A-4147-A177-3AD203B41FA5}">
                      <a16:colId xmlns:a16="http://schemas.microsoft.com/office/drawing/2014/main" val="3273755806"/>
                    </a:ext>
                  </a:extLst>
                </a:gridCol>
              </a:tblGrid>
              <a:tr h="40500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6502547"/>
                  </a:ext>
                </a:extLst>
              </a:tr>
              <a:tr h="40500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>
                        <a:solidFill>
                          <a:schemeClr val="tx1"/>
                        </a:solidFill>
                      </a:endParaRP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1482207"/>
                  </a:ext>
                </a:extLst>
              </a:tr>
              <a:tr h="40500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>
                        <a:solidFill>
                          <a:schemeClr val="tx1"/>
                        </a:solidFill>
                      </a:endParaRP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1758177"/>
                  </a:ext>
                </a:extLst>
              </a:tr>
              <a:tr h="40500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>
                        <a:solidFill>
                          <a:schemeClr val="tx1"/>
                        </a:solidFill>
                      </a:endParaRP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8882161"/>
                  </a:ext>
                </a:extLst>
              </a:tr>
              <a:tr h="40500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>
                        <a:solidFill>
                          <a:schemeClr val="tx1"/>
                        </a:solidFill>
                      </a:endParaRP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3237494"/>
                  </a:ext>
                </a:extLst>
              </a:tr>
              <a:tr h="40500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>
                        <a:solidFill>
                          <a:schemeClr val="tx1"/>
                        </a:solidFill>
                      </a:endParaRP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17852078"/>
                  </a:ext>
                </a:extLst>
              </a:tr>
              <a:tr h="40500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>
                        <a:solidFill>
                          <a:schemeClr val="tx1"/>
                        </a:solidFill>
                      </a:endParaRP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67761323"/>
                  </a:ext>
                </a:extLst>
              </a:tr>
              <a:tr h="40500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61339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535391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28A049-D55B-2F4D-AB77-4B80C959D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Bitmap in Hex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5CF5D0-64A1-424C-B822-BA63279917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92" y="677916"/>
            <a:ext cx="12173606" cy="6180083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We can count in hexadecimal.</a:t>
            </a:r>
          </a:p>
          <a:p>
            <a:r>
              <a:rPr lang="en-US" sz="2400" dirty="0"/>
              <a:t>One hex digit is 4 binary digits</a:t>
            </a:r>
          </a:p>
          <a:p>
            <a:r>
              <a:rPr lang="en-US" sz="2400" dirty="0"/>
              <a:t>So if we look at the first row:</a:t>
            </a:r>
          </a:p>
          <a:p>
            <a:r>
              <a:rPr lang="en-US" sz="2400" dirty="0"/>
              <a:t>Binary is 00111000</a:t>
            </a:r>
            <a:br>
              <a:rPr lang="en-US" sz="2400" dirty="0"/>
            </a:br>
            <a:r>
              <a:rPr lang="en-US" sz="2400" dirty="0"/>
              <a:t>That’s 8 binary digits, so we can split it into 4 bits and 4 bits </a:t>
            </a:r>
          </a:p>
          <a:p>
            <a:endParaRPr lang="en-US" sz="2400" dirty="0"/>
          </a:p>
          <a:p>
            <a:r>
              <a:rPr lang="en-US" sz="2400" dirty="0"/>
              <a:t>0011 and 1000 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So we can say the first row is 3 8 in hex</a:t>
            </a:r>
          </a:p>
          <a:p>
            <a:endParaRPr lang="en-US" sz="240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70424D1-692A-7248-9A80-6D984D7E3F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9798149"/>
              </p:ext>
            </p:extLst>
          </p:nvPr>
        </p:nvGraphicFramePr>
        <p:xfrm>
          <a:off x="13476253" y="1551253"/>
          <a:ext cx="3240000" cy="324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5000">
                  <a:extLst>
                    <a:ext uri="{9D8B030D-6E8A-4147-A177-3AD203B41FA5}">
                      <a16:colId xmlns:a16="http://schemas.microsoft.com/office/drawing/2014/main" val="2791542923"/>
                    </a:ext>
                  </a:extLst>
                </a:gridCol>
                <a:gridCol w="405000">
                  <a:extLst>
                    <a:ext uri="{9D8B030D-6E8A-4147-A177-3AD203B41FA5}">
                      <a16:colId xmlns:a16="http://schemas.microsoft.com/office/drawing/2014/main" val="1437219596"/>
                    </a:ext>
                  </a:extLst>
                </a:gridCol>
                <a:gridCol w="405000">
                  <a:extLst>
                    <a:ext uri="{9D8B030D-6E8A-4147-A177-3AD203B41FA5}">
                      <a16:colId xmlns:a16="http://schemas.microsoft.com/office/drawing/2014/main" val="1654787232"/>
                    </a:ext>
                  </a:extLst>
                </a:gridCol>
                <a:gridCol w="405000">
                  <a:extLst>
                    <a:ext uri="{9D8B030D-6E8A-4147-A177-3AD203B41FA5}">
                      <a16:colId xmlns:a16="http://schemas.microsoft.com/office/drawing/2014/main" val="1759059590"/>
                    </a:ext>
                  </a:extLst>
                </a:gridCol>
                <a:gridCol w="405000">
                  <a:extLst>
                    <a:ext uri="{9D8B030D-6E8A-4147-A177-3AD203B41FA5}">
                      <a16:colId xmlns:a16="http://schemas.microsoft.com/office/drawing/2014/main" val="1289343823"/>
                    </a:ext>
                  </a:extLst>
                </a:gridCol>
                <a:gridCol w="405000">
                  <a:extLst>
                    <a:ext uri="{9D8B030D-6E8A-4147-A177-3AD203B41FA5}">
                      <a16:colId xmlns:a16="http://schemas.microsoft.com/office/drawing/2014/main" val="2731971475"/>
                    </a:ext>
                  </a:extLst>
                </a:gridCol>
                <a:gridCol w="405000">
                  <a:extLst>
                    <a:ext uri="{9D8B030D-6E8A-4147-A177-3AD203B41FA5}">
                      <a16:colId xmlns:a16="http://schemas.microsoft.com/office/drawing/2014/main" val="1573258459"/>
                    </a:ext>
                  </a:extLst>
                </a:gridCol>
                <a:gridCol w="405000">
                  <a:extLst>
                    <a:ext uri="{9D8B030D-6E8A-4147-A177-3AD203B41FA5}">
                      <a16:colId xmlns:a16="http://schemas.microsoft.com/office/drawing/2014/main" val="3273755806"/>
                    </a:ext>
                  </a:extLst>
                </a:gridCol>
              </a:tblGrid>
              <a:tr h="40500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6502547"/>
                  </a:ext>
                </a:extLst>
              </a:tr>
              <a:tr h="40500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1482207"/>
                  </a:ext>
                </a:extLst>
              </a:tr>
              <a:tr h="40500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1758177"/>
                  </a:ext>
                </a:extLst>
              </a:tr>
              <a:tr h="40500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8882161"/>
                  </a:ext>
                </a:extLst>
              </a:tr>
              <a:tr h="40500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3237494"/>
                  </a:ext>
                </a:extLst>
              </a:tr>
              <a:tr h="40500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17852078"/>
                  </a:ext>
                </a:extLst>
              </a:tr>
              <a:tr h="40500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67761323"/>
                  </a:ext>
                </a:extLst>
              </a:tr>
              <a:tr h="40500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6133988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DCBF000-EDE2-1D44-A4BB-6D064F900F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7436321"/>
              </p:ext>
            </p:extLst>
          </p:nvPr>
        </p:nvGraphicFramePr>
        <p:xfrm>
          <a:off x="8415155" y="445647"/>
          <a:ext cx="3240000" cy="324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5000">
                  <a:extLst>
                    <a:ext uri="{9D8B030D-6E8A-4147-A177-3AD203B41FA5}">
                      <a16:colId xmlns:a16="http://schemas.microsoft.com/office/drawing/2014/main" val="2791542923"/>
                    </a:ext>
                  </a:extLst>
                </a:gridCol>
                <a:gridCol w="405000">
                  <a:extLst>
                    <a:ext uri="{9D8B030D-6E8A-4147-A177-3AD203B41FA5}">
                      <a16:colId xmlns:a16="http://schemas.microsoft.com/office/drawing/2014/main" val="1437219596"/>
                    </a:ext>
                  </a:extLst>
                </a:gridCol>
                <a:gridCol w="405000">
                  <a:extLst>
                    <a:ext uri="{9D8B030D-6E8A-4147-A177-3AD203B41FA5}">
                      <a16:colId xmlns:a16="http://schemas.microsoft.com/office/drawing/2014/main" val="1654787232"/>
                    </a:ext>
                  </a:extLst>
                </a:gridCol>
                <a:gridCol w="405000">
                  <a:extLst>
                    <a:ext uri="{9D8B030D-6E8A-4147-A177-3AD203B41FA5}">
                      <a16:colId xmlns:a16="http://schemas.microsoft.com/office/drawing/2014/main" val="1759059590"/>
                    </a:ext>
                  </a:extLst>
                </a:gridCol>
                <a:gridCol w="405000">
                  <a:extLst>
                    <a:ext uri="{9D8B030D-6E8A-4147-A177-3AD203B41FA5}">
                      <a16:colId xmlns:a16="http://schemas.microsoft.com/office/drawing/2014/main" val="1289343823"/>
                    </a:ext>
                  </a:extLst>
                </a:gridCol>
                <a:gridCol w="405000">
                  <a:extLst>
                    <a:ext uri="{9D8B030D-6E8A-4147-A177-3AD203B41FA5}">
                      <a16:colId xmlns:a16="http://schemas.microsoft.com/office/drawing/2014/main" val="2731971475"/>
                    </a:ext>
                  </a:extLst>
                </a:gridCol>
                <a:gridCol w="405000">
                  <a:extLst>
                    <a:ext uri="{9D8B030D-6E8A-4147-A177-3AD203B41FA5}">
                      <a16:colId xmlns:a16="http://schemas.microsoft.com/office/drawing/2014/main" val="1573258459"/>
                    </a:ext>
                  </a:extLst>
                </a:gridCol>
                <a:gridCol w="405000">
                  <a:extLst>
                    <a:ext uri="{9D8B030D-6E8A-4147-A177-3AD203B41FA5}">
                      <a16:colId xmlns:a16="http://schemas.microsoft.com/office/drawing/2014/main" val="3273755806"/>
                    </a:ext>
                  </a:extLst>
                </a:gridCol>
              </a:tblGrid>
              <a:tr h="40500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00B0F0"/>
                          </a:solidFill>
                        </a:rPr>
                        <a:t>1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00B0F0"/>
                          </a:solidFill>
                        </a:rPr>
                        <a:t>0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00B0F0"/>
                          </a:solidFill>
                        </a:rPr>
                        <a:t>0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00B0F0"/>
                          </a:solidFill>
                        </a:rPr>
                        <a:t>0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6502547"/>
                  </a:ext>
                </a:extLst>
              </a:tr>
              <a:tr h="40500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00B0F0"/>
                          </a:solidFill>
                        </a:rPr>
                        <a:t>0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00B0F0"/>
                          </a:solidFill>
                        </a:rPr>
                        <a:t>1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00B0F0"/>
                          </a:solidFill>
                        </a:rPr>
                        <a:t>0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00B0F0"/>
                          </a:solidFill>
                        </a:rPr>
                        <a:t>0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1482207"/>
                  </a:ext>
                </a:extLst>
              </a:tr>
              <a:tr h="40500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00B0F0"/>
                          </a:solidFill>
                        </a:rPr>
                        <a:t>0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00B0F0"/>
                          </a:solidFill>
                        </a:rPr>
                        <a:t>1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00B0F0"/>
                          </a:solidFill>
                        </a:rPr>
                        <a:t>0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00B0F0"/>
                          </a:solidFill>
                        </a:rPr>
                        <a:t>0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1758177"/>
                  </a:ext>
                </a:extLst>
              </a:tr>
              <a:tr h="40500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00B0F0"/>
                          </a:solidFill>
                        </a:rPr>
                        <a:t>0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00B0F0"/>
                          </a:solidFill>
                        </a:rPr>
                        <a:t>1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00B0F0"/>
                          </a:solidFill>
                        </a:rPr>
                        <a:t>0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00B0F0"/>
                          </a:solidFill>
                        </a:rPr>
                        <a:t>0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8882161"/>
                  </a:ext>
                </a:extLst>
              </a:tr>
              <a:tr h="40500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00B0F0"/>
                          </a:solidFill>
                        </a:rPr>
                        <a:t>1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00B0F0"/>
                          </a:solidFill>
                        </a:rPr>
                        <a:t>1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00B0F0"/>
                          </a:solidFill>
                        </a:rPr>
                        <a:t>0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00B0F0"/>
                          </a:solidFill>
                        </a:rPr>
                        <a:t>0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3237494"/>
                  </a:ext>
                </a:extLst>
              </a:tr>
              <a:tr h="40500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00B0F0"/>
                          </a:solidFill>
                        </a:rPr>
                        <a:t>0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00B0F0"/>
                          </a:solidFill>
                        </a:rPr>
                        <a:t>1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00B0F0"/>
                          </a:solidFill>
                        </a:rPr>
                        <a:t>0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00B0F0"/>
                          </a:solidFill>
                        </a:rPr>
                        <a:t>0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17852078"/>
                  </a:ext>
                </a:extLst>
              </a:tr>
              <a:tr h="40500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00B0F0"/>
                          </a:solidFill>
                        </a:rPr>
                        <a:t>0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00B0F0"/>
                          </a:solidFill>
                        </a:rPr>
                        <a:t>1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00B0F0"/>
                          </a:solidFill>
                        </a:rPr>
                        <a:t>0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00B0F0"/>
                          </a:solidFill>
                        </a:rPr>
                        <a:t>0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67761323"/>
                  </a:ext>
                </a:extLst>
              </a:tr>
              <a:tr h="40500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00B0F0"/>
                          </a:solidFill>
                        </a:rPr>
                        <a:t>0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00B0F0"/>
                          </a:solidFill>
                        </a:rPr>
                        <a:t>0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00B0F0"/>
                          </a:solidFill>
                        </a:rPr>
                        <a:t>0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00B0F0"/>
                          </a:solidFill>
                        </a:rPr>
                        <a:t>0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6133988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A40992A3-B8A4-9546-A801-060AEE8B86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4836395"/>
              </p:ext>
            </p:extLst>
          </p:nvPr>
        </p:nvGraphicFramePr>
        <p:xfrm>
          <a:off x="287156" y="3767957"/>
          <a:ext cx="10111486" cy="2270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4498">
                  <a:extLst>
                    <a:ext uri="{9D8B030D-6E8A-4147-A177-3AD203B41FA5}">
                      <a16:colId xmlns:a16="http://schemas.microsoft.com/office/drawing/2014/main" val="2848444616"/>
                    </a:ext>
                  </a:extLst>
                </a:gridCol>
                <a:gridCol w="1444498">
                  <a:extLst>
                    <a:ext uri="{9D8B030D-6E8A-4147-A177-3AD203B41FA5}">
                      <a16:colId xmlns:a16="http://schemas.microsoft.com/office/drawing/2014/main" val="3023834053"/>
                    </a:ext>
                  </a:extLst>
                </a:gridCol>
                <a:gridCol w="1444498">
                  <a:extLst>
                    <a:ext uri="{9D8B030D-6E8A-4147-A177-3AD203B41FA5}">
                      <a16:colId xmlns:a16="http://schemas.microsoft.com/office/drawing/2014/main" val="1139175535"/>
                    </a:ext>
                  </a:extLst>
                </a:gridCol>
                <a:gridCol w="1444498">
                  <a:extLst>
                    <a:ext uri="{9D8B030D-6E8A-4147-A177-3AD203B41FA5}">
                      <a16:colId xmlns:a16="http://schemas.microsoft.com/office/drawing/2014/main" val="1127885963"/>
                    </a:ext>
                  </a:extLst>
                </a:gridCol>
                <a:gridCol w="1444498">
                  <a:extLst>
                    <a:ext uri="{9D8B030D-6E8A-4147-A177-3AD203B41FA5}">
                      <a16:colId xmlns:a16="http://schemas.microsoft.com/office/drawing/2014/main" val="823606275"/>
                    </a:ext>
                  </a:extLst>
                </a:gridCol>
                <a:gridCol w="1444498">
                  <a:extLst>
                    <a:ext uri="{9D8B030D-6E8A-4147-A177-3AD203B41FA5}">
                      <a16:colId xmlns:a16="http://schemas.microsoft.com/office/drawing/2014/main" val="1348681811"/>
                    </a:ext>
                  </a:extLst>
                </a:gridCol>
                <a:gridCol w="1444498">
                  <a:extLst>
                    <a:ext uri="{9D8B030D-6E8A-4147-A177-3AD203B41FA5}">
                      <a16:colId xmlns:a16="http://schemas.microsoft.com/office/drawing/2014/main" val="1230467816"/>
                    </a:ext>
                  </a:extLst>
                </a:gridCol>
              </a:tblGrid>
              <a:tr h="334335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</a:t>
                      </a:r>
                      <a:r>
                        <a:rPr lang="en-US" sz="2000" baseline="300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</a:t>
                      </a:r>
                      <a:r>
                        <a:rPr lang="en-US" sz="2000" baseline="30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</a:t>
                      </a:r>
                      <a:r>
                        <a:rPr lang="en-US" sz="2000" baseline="30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</a:t>
                      </a:r>
                      <a:r>
                        <a:rPr lang="en-US" sz="2000" baseline="30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aseline="0" dirty="0"/>
                        <a:t>In Decimal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aseline="0" dirty="0"/>
                        <a:t>In Hex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3960245"/>
                  </a:ext>
                </a:extLst>
              </a:tr>
              <a:tr h="47216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1443955"/>
                  </a:ext>
                </a:extLst>
              </a:tr>
              <a:tr h="591516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FF0000"/>
                          </a:solidFill>
                        </a:rPr>
                        <a:t>Red Binary Half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FF0000"/>
                          </a:solidFill>
                        </a:rPr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9795194"/>
                  </a:ext>
                </a:extLst>
              </a:tr>
              <a:tr h="591516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00B0F0"/>
                          </a:solidFill>
                        </a:rPr>
                        <a:t>Blue Binary Half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00B0F0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00B0F0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00B0F0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00B0F0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00B0F0"/>
                          </a:solidFill>
                        </a:rPr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0657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87701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1302A-1ABB-4045-9013-E6FDED232D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What’s this image in Binary and Hex?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FC718F-80E9-8440-998E-A30F506BC6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FA94B56-E589-0E4B-A232-331615BE1D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3672245"/>
              </p:ext>
            </p:extLst>
          </p:nvPr>
        </p:nvGraphicFramePr>
        <p:xfrm>
          <a:off x="610857" y="1423843"/>
          <a:ext cx="3240000" cy="324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5000">
                  <a:extLst>
                    <a:ext uri="{9D8B030D-6E8A-4147-A177-3AD203B41FA5}">
                      <a16:colId xmlns:a16="http://schemas.microsoft.com/office/drawing/2014/main" val="2791542923"/>
                    </a:ext>
                  </a:extLst>
                </a:gridCol>
                <a:gridCol w="405000">
                  <a:extLst>
                    <a:ext uri="{9D8B030D-6E8A-4147-A177-3AD203B41FA5}">
                      <a16:colId xmlns:a16="http://schemas.microsoft.com/office/drawing/2014/main" val="1437219596"/>
                    </a:ext>
                  </a:extLst>
                </a:gridCol>
                <a:gridCol w="405000">
                  <a:extLst>
                    <a:ext uri="{9D8B030D-6E8A-4147-A177-3AD203B41FA5}">
                      <a16:colId xmlns:a16="http://schemas.microsoft.com/office/drawing/2014/main" val="1654787232"/>
                    </a:ext>
                  </a:extLst>
                </a:gridCol>
                <a:gridCol w="405000">
                  <a:extLst>
                    <a:ext uri="{9D8B030D-6E8A-4147-A177-3AD203B41FA5}">
                      <a16:colId xmlns:a16="http://schemas.microsoft.com/office/drawing/2014/main" val="1759059590"/>
                    </a:ext>
                  </a:extLst>
                </a:gridCol>
                <a:gridCol w="405000">
                  <a:extLst>
                    <a:ext uri="{9D8B030D-6E8A-4147-A177-3AD203B41FA5}">
                      <a16:colId xmlns:a16="http://schemas.microsoft.com/office/drawing/2014/main" val="1289343823"/>
                    </a:ext>
                  </a:extLst>
                </a:gridCol>
                <a:gridCol w="405000">
                  <a:extLst>
                    <a:ext uri="{9D8B030D-6E8A-4147-A177-3AD203B41FA5}">
                      <a16:colId xmlns:a16="http://schemas.microsoft.com/office/drawing/2014/main" val="2731971475"/>
                    </a:ext>
                  </a:extLst>
                </a:gridCol>
                <a:gridCol w="405000">
                  <a:extLst>
                    <a:ext uri="{9D8B030D-6E8A-4147-A177-3AD203B41FA5}">
                      <a16:colId xmlns:a16="http://schemas.microsoft.com/office/drawing/2014/main" val="1573258459"/>
                    </a:ext>
                  </a:extLst>
                </a:gridCol>
                <a:gridCol w="405000">
                  <a:extLst>
                    <a:ext uri="{9D8B030D-6E8A-4147-A177-3AD203B41FA5}">
                      <a16:colId xmlns:a16="http://schemas.microsoft.com/office/drawing/2014/main" val="3273755806"/>
                    </a:ext>
                  </a:extLst>
                </a:gridCol>
              </a:tblGrid>
              <a:tr h="405000">
                <a:tc>
                  <a:txBody>
                    <a:bodyPr/>
                    <a:lstStyle/>
                    <a:p>
                      <a:pPr algn="ctr"/>
                      <a:endParaRPr lang="en-US" sz="2400" b="1" dirty="0">
                        <a:solidFill>
                          <a:srgbClr val="FF0000"/>
                        </a:solidFill>
                      </a:endParaRP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1" dirty="0">
                        <a:solidFill>
                          <a:srgbClr val="FF0000"/>
                        </a:solidFill>
                      </a:endParaRP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1" dirty="0">
                        <a:solidFill>
                          <a:srgbClr val="FF0000"/>
                        </a:solidFill>
                      </a:endParaRP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1" dirty="0">
                        <a:solidFill>
                          <a:srgbClr val="FF0000"/>
                        </a:solidFill>
                      </a:endParaRP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1" dirty="0">
                        <a:solidFill>
                          <a:srgbClr val="00B0F0"/>
                        </a:solidFill>
                      </a:endParaRP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1" dirty="0">
                        <a:solidFill>
                          <a:srgbClr val="00B0F0"/>
                        </a:solidFill>
                      </a:endParaRP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1" dirty="0">
                        <a:solidFill>
                          <a:srgbClr val="00B0F0"/>
                        </a:solidFill>
                      </a:endParaRP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1" dirty="0">
                        <a:solidFill>
                          <a:srgbClr val="00B0F0"/>
                        </a:solidFill>
                      </a:endParaRP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6502547"/>
                  </a:ext>
                </a:extLst>
              </a:tr>
              <a:tr h="405000">
                <a:tc>
                  <a:txBody>
                    <a:bodyPr/>
                    <a:lstStyle/>
                    <a:p>
                      <a:pPr algn="ctr"/>
                      <a:endParaRPr lang="en-US" sz="2400" b="1" dirty="0">
                        <a:solidFill>
                          <a:srgbClr val="FF0000"/>
                        </a:solidFill>
                      </a:endParaRP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1" dirty="0">
                        <a:solidFill>
                          <a:srgbClr val="FF0000"/>
                        </a:solidFill>
                      </a:endParaRP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1" dirty="0">
                        <a:solidFill>
                          <a:srgbClr val="FF0000"/>
                        </a:solidFill>
                      </a:endParaRP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1" dirty="0">
                        <a:solidFill>
                          <a:srgbClr val="FF0000"/>
                        </a:solidFill>
                      </a:endParaRP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1" dirty="0">
                        <a:solidFill>
                          <a:srgbClr val="00B0F0"/>
                        </a:solidFill>
                      </a:endParaRP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1" dirty="0">
                        <a:solidFill>
                          <a:srgbClr val="00B0F0"/>
                        </a:solidFill>
                      </a:endParaRP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1" dirty="0">
                        <a:solidFill>
                          <a:srgbClr val="00B0F0"/>
                        </a:solidFill>
                      </a:endParaRP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1" dirty="0">
                        <a:solidFill>
                          <a:srgbClr val="00B0F0"/>
                        </a:solidFill>
                      </a:endParaRP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1482207"/>
                  </a:ext>
                </a:extLst>
              </a:tr>
              <a:tr h="405000">
                <a:tc>
                  <a:txBody>
                    <a:bodyPr/>
                    <a:lstStyle/>
                    <a:p>
                      <a:pPr algn="ctr"/>
                      <a:endParaRPr lang="en-US" sz="2400" b="1" dirty="0">
                        <a:solidFill>
                          <a:srgbClr val="FF0000"/>
                        </a:solidFill>
                      </a:endParaRP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1" dirty="0">
                        <a:solidFill>
                          <a:srgbClr val="FF0000"/>
                        </a:solidFill>
                      </a:endParaRP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1" dirty="0">
                        <a:solidFill>
                          <a:srgbClr val="FF0000"/>
                        </a:solidFill>
                      </a:endParaRP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1" dirty="0">
                        <a:solidFill>
                          <a:srgbClr val="FF0000"/>
                        </a:solidFill>
                      </a:endParaRP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1" dirty="0">
                        <a:solidFill>
                          <a:srgbClr val="00B0F0"/>
                        </a:solidFill>
                      </a:endParaRP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1" dirty="0">
                        <a:solidFill>
                          <a:srgbClr val="00B0F0"/>
                        </a:solidFill>
                      </a:endParaRP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1" dirty="0">
                        <a:solidFill>
                          <a:srgbClr val="00B0F0"/>
                        </a:solidFill>
                      </a:endParaRP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1" dirty="0">
                        <a:solidFill>
                          <a:srgbClr val="00B0F0"/>
                        </a:solidFill>
                      </a:endParaRP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1758177"/>
                  </a:ext>
                </a:extLst>
              </a:tr>
              <a:tr h="405000">
                <a:tc>
                  <a:txBody>
                    <a:bodyPr/>
                    <a:lstStyle/>
                    <a:p>
                      <a:pPr algn="ctr"/>
                      <a:endParaRPr lang="en-US" sz="2400" b="1" dirty="0">
                        <a:solidFill>
                          <a:srgbClr val="FF0000"/>
                        </a:solidFill>
                      </a:endParaRP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1" dirty="0">
                        <a:solidFill>
                          <a:srgbClr val="FF0000"/>
                        </a:solidFill>
                      </a:endParaRP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1" dirty="0">
                        <a:solidFill>
                          <a:srgbClr val="FF0000"/>
                        </a:solidFill>
                      </a:endParaRP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1" dirty="0">
                        <a:solidFill>
                          <a:srgbClr val="FF0000"/>
                        </a:solidFill>
                      </a:endParaRP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1" dirty="0">
                        <a:solidFill>
                          <a:srgbClr val="00B0F0"/>
                        </a:solidFill>
                      </a:endParaRP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1" dirty="0">
                        <a:solidFill>
                          <a:srgbClr val="00B0F0"/>
                        </a:solidFill>
                      </a:endParaRP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1" dirty="0">
                        <a:solidFill>
                          <a:srgbClr val="00B0F0"/>
                        </a:solidFill>
                      </a:endParaRP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1" dirty="0">
                        <a:solidFill>
                          <a:srgbClr val="00B0F0"/>
                        </a:solidFill>
                      </a:endParaRP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8882161"/>
                  </a:ext>
                </a:extLst>
              </a:tr>
              <a:tr h="405000">
                <a:tc>
                  <a:txBody>
                    <a:bodyPr/>
                    <a:lstStyle/>
                    <a:p>
                      <a:pPr algn="ctr"/>
                      <a:endParaRPr lang="en-US" sz="2400" b="1" dirty="0">
                        <a:solidFill>
                          <a:srgbClr val="FF0000"/>
                        </a:solidFill>
                      </a:endParaRP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1" dirty="0">
                        <a:solidFill>
                          <a:srgbClr val="FF0000"/>
                        </a:solidFill>
                      </a:endParaRP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1" dirty="0">
                        <a:solidFill>
                          <a:srgbClr val="FF0000"/>
                        </a:solidFill>
                      </a:endParaRP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1" dirty="0">
                        <a:solidFill>
                          <a:srgbClr val="FF0000"/>
                        </a:solidFill>
                      </a:endParaRP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1" dirty="0">
                        <a:solidFill>
                          <a:srgbClr val="00B0F0"/>
                        </a:solidFill>
                      </a:endParaRP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1" dirty="0">
                        <a:solidFill>
                          <a:srgbClr val="00B0F0"/>
                        </a:solidFill>
                      </a:endParaRP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1" dirty="0">
                        <a:solidFill>
                          <a:srgbClr val="00B0F0"/>
                        </a:solidFill>
                      </a:endParaRP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1" dirty="0">
                        <a:solidFill>
                          <a:srgbClr val="00B0F0"/>
                        </a:solidFill>
                      </a:endParaRP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3237494"/>
                  </a:ext>
                </a:extLst>
              </a:tr>
              <a:tr h="405000">
                <a:tc>
                  <a:txBody>
                    <a:bodyPr/>
                    <a:lstStyle/>
                    <a:p>
                      <a:pPr algn="ctr"/>
                      <a:endParaRPr lang="en-US" sz="2400" b="1" dirty="0">
                        <a:solidFill>
                          <a:srgbClr val="FF0000"/>
                        </a:solidFill>
                      </a:endParaRP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1" dirty="0">
                        <a:solidFill>
                          <a:srgbClr val="FF0000"/>
                        </a:solidFill>
                      </a:endParaRP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1" dirty="0">
                        <a:solidFill>
                          <a:srgbClr val="FF0000"/>
                        </a:solidFill>
                      </a:endParaRP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1" dirty="0">
                        <a:solidFill>
                          <a:srgbClr val="FF0000"/>
                        </a:solidFill>
                      </a:endParaRP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1" dirty="0">
                        <a:solidFill>
                          <a:srgbClr val="00B0F0"/>
                        </a:solidFill>
                      </a:endParaRP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1" dirty="0">
                        <a:solidFill>
                          <a:srgbClr val="00B0F0"/>
                        </a:solidFill>
                      </a:endParaRP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1" dirty="0">
                        <a:solidFill>
                          <a:srgbClr val="00B0F0"/>
                        </a:solidFill>
                      </a:endParaRP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1" dirty="0">
                        <a:solidFill>
                          <a:srgbClr val="00B0F0"/>
                        </a:solidFill>
                      </a:endParaRP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7852078"/>
                  </a:ext>
                </a:extLst>
              </a:tr>
              <a:tr h="405000">
                <a:tc>
                  <a:txBody>
                    <a:bodyPr/>
                    <a:lstStyle/>
                    <a:p>
                      <a:pPr algn="ctr"/>
                      <a:endParaRPr lang="en-US" sz="2400" b="1" dirty="0">
                        <a:solidFill>
                          <a:srgbClr val="FF0000"/>
                        </a:solidFill>
                      </a:endParaRP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1" dirty="0">
                        <a:solidFill>
                          <a:srgbClr val="FF0000"/>
                        </a:solidFill>
                      </a:endParaRP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1" dirty="0">
                        <a:solidFill>
                          <a:srgbClr val="FF0000"/>
                        </a:solidFill>
                      </a:endParaRP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1" dirty="0">
                        <a:solidFill>
                          <a:srgbClr val="FF0000"/>
                        </a:solidFill>
                      </a:endParaRP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1" dirty="0">
                        <a:solidFill>
                          <a:srgbClr val="00B0F0"/>
                        </a:solidFill>
                      </a:endParaRP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1" dirty="0">
                        <a:solidFill>
                          <a:srgbClr val="00B0F0"/>
                        </a:solidFill>
                      </a:endParaRP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1" dirty="0">
                        <a:solidFill>
                          <a:srgbClr val="00B0F0"/>
                        </a:solidFill>
                      </a:endParaRP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1" dirty="0">
                        <a:solidFill>
                          <a:srgbClr val="00B0F0"/>
                        </a:solidFill>
                      </a:endParaRP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67761323"/>
                  </a:ext>
                </a:extLst>
              </a:tr>
              <a:tr h="405000">
                <a:tc>
                  <a:txBody>
                    <a:bodyPr/>
                    <a:lstStyle/>
                    <a:p>
                      <a:pPr algn="ctr"/>
                      <a:endParaRPr lang="en-US" sz="2400" b="1" dirty="0">
                        <a:solidFill>
                          <a:srgbClr val="FF0000"/>
                        </a:solidFill>
                      </a:endParaRP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1" dirty="0">
                        <a:solidFill>
                          <a:srgbClr val="FF0000"/>
                        </a:solidFill>
                      </a:endParaRP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1" dirty="0">
                        <a:solidFill>
                          <a:srgbClr val="FF0000"/>
                        </a:solidFill>
                      </a:endParaRP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1" dirty="0">
                        <a:solidFill>
                          <a:srgbClr val="FF0000"/>
                        </a:solidFill>
                      </a:endParaRP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1" dirty="0">
                        <a:solidFill>
                          <a:srgbClr val="00B0F0"/>
                        </a:solidFill>
                      </a:endParaRP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1" dirty="0">
                        <a:solidFill>
                          <a:srgbClr val="00B0F0"/>
                        </a:solidFill>
                      </a:endParaRP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1" dirty="0">
                        <a:solidFill>
                          <a:srgbClr val="00B0F0"/>
                        </a:solidFill>
                      </a:endParaRP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1" dirty="0">
                        <a:solidFill>
                          <a:srgbClr val="00B0F0"/>
                        </a:solidFill>
                      </a:endParaRP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61339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708342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1302A-1ABB-4045-9013-E6FDED232D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What’s this image in Binary and Hex?</a:t>
            </a: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795596E3-0ABC-764C-AF7E-223D9E14830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45957689"/>
              </p:ext>
            </p:extLst>
          </p:nvPr>
        </p:nvGraphicFramePr>
        <p:xfrm>
          <a:off x="3407833" y="551793"/>
          <a:ext cx="8784168" cy="405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2014">
                  <a:extLst>
                    <a:ext uri="{9D8B030D-6E8A-4147-A177-3AD203B41FA5}">
                      <a16:colId xmlns:a16="http://schemas.microsoft.com/office/drawing/2014/main" val="1435883210"/>
                    </a:ext>
                  </a:extLst>
                </a:gridCol>
                <a:gridCol w="732014">
                  <a:extLst>
                    <a:ext uri="{9D8B030D-6E8A-4147-A177-3AD203B41FA5}">
                      <a16:colId xmlns:a16="http://schemas.microsoft.com/office/drawing/2014/main" val="1938187526"/>
                    </a:ext>
                  </a:extLst>
                </a:gridCol>
                <a:gridCol w="732014">
                  <a:extLst>
                    <a:ext uri="{9D8B030D-6E8A-4147-A177-3AD203B41FA5}">
                      <a16:colId xmlns:a16="http://schemas.microsoft.com/office/drawing/2014/main" val="2205691684"/>
                    </a:ext>
                  </a:extLst>
                </a:gridCol>
                <a:gridCol w="732014">
                  <a:extLst>
                    <a:ext uri="{9D8B030D-6E8A-4147-A177-3AD203B41FA5}">
                      <a16:colId xmlns:a16="http://schemas.microsoft.com/office/drawing/2014/main" val="2426137754"/>
                    </a:ext>
                  </a:extLst>
                </a:gridCol>
                <a:gridCol w="732014">
                  <a:extLst>
                    <a:ext uri="{9D8B030D-6E8A-4147-A177-3AD203B41FA5}">
                      <a16:colId xmlns:a16="http://schemas.microsoft.com/office/drawing/2014/main" val="3259246554"/>
                    </a:ext>
                  </a:extLst>
                </a:gridCol>
                <a:gridCol w="732014">
                  <a:extLst>
                    <a:ext uri="{9D8B030D-6E8A-4147-A177-3AD203B41FA5}">
                      <a16:colId xmlns:a16="http://schemas.microsoft.com/office/drawing/2014/main" val="2957119199"/>
                    </a:ext>
                  </a:extLst>
                </a:gridCol>
                <a:gridCol w="732014">
                  <a:extLst>
                    <a:ext uri="{9D8B030D-6E8A-4147-A177-3AD203B41FA5}">
                      <a16:colId xmlns:a16="http://schemas.microsoft.com/office/drawing/2014/main" val="3128253134"/>
                    </a:ext>
                  </a:extLst>
                </a:gridCol>
                <a:gridCol w="732014">
                  <a:extLst>
                    <a:ext uri="{9D8B030D-6E8A-4147-A177-3AD203B41FA5}">
                      <a16:colId xmlns:a16="http://schemas.microsoft.com/office/drawing/2014/main" val="2340006824"/>
                    </a:ext>
                  </a:extLst>
                </a:gridCol>
                <a:gridCol w="732014">
                  <a:extLst>
                    <a:ext uri="{9D8B030D-6E8A-4147-A177-3AD203B41FA5}">
                      <a16:colId xmlns:a16="http://schemas.microsoft.com/office/drawing/2014/main" val="3122688514"/>
                    </a:ext>
                  </a:extLst>
                </a:gridCol>
                <a:gridCol w="732014">
                  <a:extLst>
                    <a:ext uri="{9D8B030D-6E8A-4147-A177-3AD203B41FA5}">
                      <a16:colId xmlns:a16="http://schemas.microsoft.com/office/drawing/2014/main" val="4024409342"/>
                    </a:ext>
                  </a:extLst>
                </a:gridCol>
                <a:gridCol w="732014">
                  <a:extLst>
                    <a:ext uri="{9D8B030D-6E8A-4147-A177-3AD203B41FA5}">
                      <a16:colId xmlns:a16="http://schemas.microsoft.com/office/drawing/2014/main" val="825965581"/>
                    </a:ext>
                  </a:extLst>
                </a:gridCol>
                <a:gridCol w="732014">
                  <a:extLst>
                    <a:ext uri="{9D8B030D-6E8A-4147-A177-3AD203B41FA5}">
                      <a16:colId xmlns:a16="http://schemas.microsoft.com/office/drawing/2014/main" val="1262221657"/>
                    </a:ext>
                  </a:extLst>
                </a:gridCol>
              </a:tblGrid>
              <a:tr h="40500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</a:t>
                      </a:r>
                      <a:r>
                        <a:rPr lang="en-US" sz="2000" baseline="300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</a:t>
                      </a:r>
                      <a:r>
                        <a:rPr lang="en-US" sz="2000" baseline="30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</a:t>
                      </a:r>
                      <a:r>
                        <a:rPr lang="en-US" sz="2000" baseline="30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</a:t>
                      </a:r>
                      <a:r>
                        <a:rPr lang="en-US" sz="2000" baseline="30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</a:t>
                      </a:r>
                      <a:r>
                        <a:rPr lang="en-US" sz="2000" baseline="300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</a:t>
                      </a:r>
                      <a:r>
                        <a:rPr lang="en-US" sz="2000" baseline="30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</a:t>
                      </a:r>
                      <a:r>
                        <a:rPr lang="en-US" sz="2000" baseline="30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</a:t>
                      </a:r>
                      <a:r>
                        <a:rPr lang="en-US" sz="2000" baseline="30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aseline="0" dirty="0"/>
                        <a:t>Dec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aseline="0" dirty="0"/>
                        <a:t>Hex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037427"/>
                  </a:ext>
                </a:extLst>
              </a:tr>
              <a:tr h="405000">
                <a:tc>
                  <a:txBody>
                    <a:bodyPr/>
                    <a:lstStyle/>
                    <a:p>
                      <a:pPr algn="ctr"/>
                      <a:r>
                        <a:rPr lang="en-US" sz="2000" b="1" baseline="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baseline="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baseline="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baseline="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baseline="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baseline="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baseline="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baseline="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aseline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6073249"/>
                  </a:ext>
                </a:extLst>
              </a:tr>
              <a:tr h="405000"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baseline="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>
                          <a:solidFill>
                            <a:srgbClr val="00B0F0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>
                          <a:solidFill>
                            <a:srgbClr val="00B0F0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>
                          <a:solidFill>
                            <a:srgbClr val="00B0F0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>
                          <a:solidFill>
                            <a:srgbClr val="00B0F0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baseline="0" dirty="0"/>
                        <a:t>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5581353"/>
                  </a:ext>
                </a:extLst>
              </a:tr>
              <a:tr h="405000"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baseline="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>
                          <a:solidFill>
                            <a:srgbClr val="00B0F0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>
                          <a:solidFill>
                            <a:srgbClr val="00B0F0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>
                          <a:solidFill>
                            <a:srgbClr val="00B0F0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>
                          <a:solidFill>
                            <a:srgbClr val="00B0F0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baseline="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2357739"/>
                  </a:ext>
                </a:extLst>
              </a:tr>
              <a:tr h="405000"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baseline="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>
                          <a:solidFill>
                            <a:srgbClr val="00B0F0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>
                          <a:solidFill>
                            <a:srgbClr val="00B0F0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>
                          <a:solidFill>
                            <a:srgbClr val="00B0F0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>
                          <a:solidFill>
                            <a:srgbClr val="00B0F0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baseline="0" dirty="0"/>
                        <a:t>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5996242"/>
                  </a:ext>
                </a:extLst>
              </a:tr>
              <a:tr h="405000"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baseline="0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>
                          <a:solidFill>
                            <a:srgbClr val="00B0F0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>
                          <a:solidFill>
                            <a:srgbClr val="00B0F0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>
                          <a:solidFill>
                            <a:srgbClr val="00B0F0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>
                          <a:solidFill>
                            <a:srgbClr val="00B0F0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baseline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8248957"/>
                  </a:ext>
                </a:extLst>
              </a:tr>
              <a:tr h="405000"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baseline="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>
                          <a:solidFill>
                            <a:srgbClr val="00B0F0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>
                          <a:solidFill>
                            <a:srgbClr val="00B0F0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>
                          <a:solidFill>
                            <a:srgbClr val="00B0F0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>
                          <a:solidFill>
                            <a:srgbClr val="00B0F0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baseline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109855"/>
                  </a:ext>
                </a:extLst>
              </a:tr>
              <a:tr h="405000"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baseline="0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>
                          <a:solidFill>
                            <a:srgbClr val="00B0F0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>
                          <a:solidFill>
                            <a:srgbClr val="00B0F0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>
                          <a:solidFill>
                            <a:srgbClr val="00B0F0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>
                          <a:solidFill>
                            <a:srgbClr val="00B0F0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baseline="0" dirty="0"/>
                        <a:t>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9395595"/>
                  </a:ext>
                </a:extLst>
              </a:tr>
              <a:tr h="405000"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baseline="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>
                          <a:solidFill>
                            <a:srgbClr val="00B0F0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>
                          <a:solidFill>
                            <a:srgbClr val="00B0F0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>
                          <a:solidFill>
                            <a:srgbClr val="00B0F0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>
                          <a:solidFill>
                            <a:srgbClr val="00B0F0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baseline="0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5196945"/>
                  </a:ext>
                </a:extLst>
              </a:tr>
              <a:tr h="405000"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baseline="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>
                          <a:solidFill>
                            <a:srgbClr val="00B0F0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>
                          <a:solidFill>
                            <a:srgbClr val="00B0F0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>
                          <a:solidFill>
                            <a:srgbClr val="00B0F0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>
                          <a:solidFill>
                            <a:srgbClr val="00B0F0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baseline="0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9765198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2DE46886-6B66-CE44-BC27-546B770A49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8781884"/>
              </p:ext>
            </p:extLst>
          </p:nvPr>
        </p:nvGraphicFramePr>
        <p:xfrm>
          <a:off x="167833" y="1361793"/>
          <a:ext cx="3240000" cy="324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5000">
                  <a:extLst>
                    <a:ext uri="{9D8B030D-6E8A-4147-A177-3AD203B41FA5}">
                      <a16:colId xmlns:a16="http://schemas.microsoft.com/office/drawing/2014/main" val="2791542923"/>
                    </a:ext>
                  </a:extLst>
                </a:gridCol>
                <a:gridCol w="405000">
                  <a:extLst>
                    <a:ext uri="{9D8B030D-6E8A-4147-A177-3AD203B41FA5}">
                      <a16:colId xmlns:a16="http://schemas.microsoft.com/office/drawing/2014/main" val="1437219596"/>
                    </a:ext>
                  </a:extLst>
                </a:gridCol>
                <a:gridCol w="405000">
                  <a:extLst>
                    <a:ext uri="{9D8B030D-6E8A-4147-A177-3AD203B41FA5}">
                      <a16:colId xmlns:a16="http://schemas.microsoft.com/office/drawing/2014/main" val="1654787232"/>
                    </a:ext>
                  </a:extLst>
                </a:gridCol>
                <a:gridCol w="405000">
                  <a:extLst>
                    <a:ext uri="{9D8B030D-6E8A-4147-A177-3AD203B41FA5}">
                      <a16:colId xmlns:a16="http://schemas.microsoft.com/office/drawing/2014/main" val="1759059590"/>
                    </a:ext>
                  </a:extLst>
                </a:gridCol>
                <a:gridCol w="405000">
                  <a:extLst>
                    <a:ext uri="{9D8B030D-6E8A-4147-A177-3AD203B41FA5}">
                      <a16:colId xmlns:a16="http://schemas.microsoft.com/office/drawing/2014/main" val="1289343823"/>
                    </a:ext>
                  </a:extLst>
                </a:gridCol>
                <a:gridCol w="405000">
                  <a:extLst>
                    <a:ext uri="{9D8B030D-6E8A-4147-A177-3AD203B41FA5}">
                      <a16:colId xmlns:a16="http://schemas.microsoft.com/office/drawing/2014/main" val="2731971475"/>
                    </a:ext>
                  </a:extLst>
                </a:gridCol>
                <a:gridCol w="405000">
                  <a:extLst>
                    <a:ext uri="{9D8B030D-6E8A-4147-A177-3AD203B41FA5}">
                      <a16:colId xmlns:a16="http://schemas.microsoft.com/office/drawing/2014/main" val="1573258459"/>
                    </a:ext>
                  </a:extLst>
                </a:gridCol>
                <a:gridCol w="405000">
                  <a:extLst>
                    <a:ext uri="{9D8B030D-6E8A-4147-A177-3AD203B41FA5}">
                      <a16:colId xmlns:a16="http://schemas.microsoft.com/office/drawing/2014/main" val="3273755806"/>
                    </a:ext>
                  </a:extLst>
                </a:gridCol>
              </a:tblGrid>
              <a:tr h="40500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00B0F0"/>
                          </a:solidFill>
                        </a:rPr>
                        <a:t>1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00B0F0"/>
                          </a:solidFill>
                        </a:rPr>
                        <a:t>1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00B0F0"/>
                          </a:solidFill>
                        </a:rPr>
                        <a:t>1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00B0F0"/>
                          </a:solidFill>
                        </a:rPr>
                        <a:t>0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6502547"/>
                  </a:ext>
                </a:extLst>
              </a:tr>
              <a:tr h="40500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00B0F0"/>
                          </a:solidFill>
                        </a:rPr>
                        <a:t>0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00B0F0"/>
                          </a:solidFill>
                        </a:rPr>
                        <a:t>0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00B0F0"/>
                          </a:solidFill>
                        </a:rPr>
                        <a:t>1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00B0F0"/>
                          </a:solidFill>
                        </a:rPr>
                        <a:t>0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1482207"/>
                  </a:ext>
                </a:extLst>
              </a:tr>
              <a:tr h="40500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00B0F0"/>
                          </a:solidFill>
                        </a:rPr>
                        <a:t>1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00B0F0"/>
                          </a:solidFill>
                        </a:rPr>
                        <a:t>1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00B0F0"/>
                          </a:solidFill>
                        </a:rPr>
                        <a:t>1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00B0F0"/>
                          </a:solidFill>
                        </a:rPr>
                        <a:t>0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1758177"/>
                  </a:ext>
                </a:extLst>
              </a:tr>
              <a:tr h="40500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00B0F0"/>
                          </a:solidFill>
                        </a:rPr>
                        <a:t>0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00B0F0"/>
                          </a:solidFill>
                        </a:rPr>
                        <a:t>0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00B0F0"/>
                          </a:solidFill>
                        </a:rPr>
                        <a:t>1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00B0F0"/>
                          </a:solidFill>
                        </a:rPr>
                        <a:t>1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8882161"/>
                  </a:ext>
                </a:extLst>
              </a:tr>
              <a:tr h="40500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00B0F0"/>
                          </a:solidFill>
                        </a:rPr>
                        <a:t>0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00B0F0"/>
                          </a:solidFill>
                        </a:rPr>
                        <a:t>0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00B0F0"/>
                          </a:solidFill>
                        </a:rPr>
                        <a:t>1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00B0F0"/>
                          </a:solidFill>
                        </a:rPr>
                        <a:t>1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3237494"/>
                  </a:ext>
                </a:extLst>
              </a:tr>
              <a:tr h="40500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00B0F0"/>
                          </a:solidFill>
                        </a:rPr>
                        <a:t>1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00B0F0"/>
                          </a:solidFill>
                        </a:rPr>
                        <a:t>1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00B0F0"/>
                          </a:solidFill>
                        </a:rPr>
                        <a:t>1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00B0F0"/>
                          </a:solidFill>
                        </a:rPr>
                        <a:t>1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7852078"/>
                  </a:ext>
                </a:extLst>
              </a:tr>
              <a:tr h="40500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00B0F0"/>
                          </a:solidFill>
                        </a:rPr>
                        <a:t>1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00B0F0"/>
                          </a:solidFill>
                        </a:rPr>
                        <a:t>1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00B0F0"/>
                          </a:solidFill>
                        </a:rPr>
                        <a:t>0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00B0F0"/>
                          </a:solidFill>
                        </a:rPr>
                        <a:t>0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67761323"/>
                  </a:ext>
                </a:extLst>
              </a:tr>
              <a:tr h="40500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00B0F0"/>
                          </a:solidFill>
                        </a:rPr>
                        <a:t>1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00B0F0"/>
                          </a:solidFill>
                        </a:rPr>
                        <a:t>1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00B0F0"/>
                          </a:solidFill>
                        </a:rPr>
                        <a:t>0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00B0F0"/>
                          </a:solidFill>
                        </a:rPr>
                        <a:t>0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6133988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B3C3CA00-32A2-454E-9050-64DF58D1C772}"/>
              </a:ext>
            </a:extLst>
          </p:cNvPr>
          <p:cNvSpPr/>
          <p:nvPr/>
        </p:nvSpPr>
        <p:spPr>
          <a:xfrm>
            <a:off x="6325849" y="959370"/>
            <a:ext cx="719528" cy="36424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8074CAC-1A7D-2646-9026-46715BBA7B3A}"/>
              </a:ext>
            </a:extLst>
          </p:cNvPr>
          <p:cNvSpPr/>
          <p:nvPr/>
        </p:nvSpPr>
        <p:spPr>
          <a:xfrm>
            <a:off x="7080389" y="959369"/>
            <a:ext cx="719528" cy="36424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E3B1882-A900-3A41-B24C-01BB3FD23E14}"/>
              </a:ext>
            </a:extLst>
          </p:cNvPr>
          <p:cNvSpPr/>
          <p:nvPr/>
        </p:nvSpPr>
        <p:spPr>
          <a:xfrm>
            <a:off x="10752945" y="959369"/>
            <a:ext cx="719528" cy="36424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B66AA80-E82C-0141-A239-14F00248D3E2}"/>
              </a:ext>
            </a:extLst>
          </p:cNvPr>
          <p:cNvSpPr/>
          <p:nvPr/>
        </p:nvSpPr>
        <p:spPr>
          <a:xfrm>
            <a:off x="11507485" y="959369"/>
            <a:ext cx="719528" cy="36424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192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9" grpId="0" animBg="1"/>
      <p:bldP spid="10" grpId="0" animBg="1"/>
      <p:bldP spid="1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8B8E4-E0CC-E04E-86CD-07E9836371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Too easy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108788-55A9-2C4F-AA8C-DFE92923AB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 we can tell what the binary and hex values are for a bitmap image…But….</a:t>
            </a:r>
          </a:p>
          <a:p>
            <a:r>
              <a:rPr lang="en-US" dirty="0"/>
              <a:t>What numbers did we use for our Black ’A’? </a:t>
            </a:r>
          </a:p>
          <a:p>
            <a:r>
              <a:rPr lang="en-US" dirty="0"/>
              <a:t>0 and 1. Only used 2 numbers, only 2 colours, so its called a 1 bit image</a:t>
            </a:r>
          </a:p>
          <a:p>
            <a:r>
              <a:rPr lang="en-US" dirty="0"/>
              <a:t>WTF is it called a 1 bit image when it has 2 colours (black and white)</a:t>
            </a:r>
          </a:p>
          <a:p>
            <a:r>
              <a:rPr lang="en-US" dirty="0"/>
              <a:t>Because 2</a:t>
            </a:r>
            <a:r>
              <a:rPr lang="en-US" baseline="30000" dirty="0"/>
              <a:t>1</a:t>
            </a:r>
            <a:r>
              <a:rPr lang="en-US" dirty="0"/>
              <a:t> = 2 (colours)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6D05439-6FCC-5446-B834-D583C64A58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5224714"/>
              </p:ext>
            </p:extLst>
          </p:nvPr>
        </p:nvGraphicFramePr>
        <p:xfrm>
          <a:off x="182799" y="3252090"/>
          <a:ext cx="3240000" cy="324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5000">
                  <a:extLst>
                    <a:ext uri="{9D8B030D-6E8A-4147-A177-3AD203B41FA5}">
                      <a16:colId xmlns:a16="http://schemas.microsoft.com/office/drawing/2014/main" val="2791542923"/>
                    </a:ext>
                  </a:extLst>
                </a:gridCol>
                <a:gridCol w="405000">
                  <a:extLst>
                    <a:ext uri="{9D8B030D-6E8A-4147-A177-3AD203B41FA5}">
                      <a16:colId xmlns:a16="http://schemas.microsoft.com/office/drawing/2014/main" val="1437219596"/>
                    </a:ext>
                  </a:extLst>
                </a:gridCol>
                <a:gridCol w="405000">
                  <a:extLst>
                    <a:ext uri="{9D8B030D-6E8A-4147-A177-3AD203B41FA5}">
                      <a16:colId xmlns:a16="http://schemas.microsoft.com/office/drawing/2014/main" val="1654787232"/>
                    </a:ext>
                  </a:extLst>
                </a:gridCol>
                <a:gridCol w="405000">
                  <a:extLst>
                    <a:ext uri="{9D8B030D-6E8A-4147-A177-3AD203B41FA5}">
                      <a16:colId xmlns:a16="http://schemas.microsoft.com/office/drawing/2014/main" val="1759059590"/>
                    </a:ext>
                  </a:extLst>
                </a:gridCol>
                <a:gridCol w="405000">
                  <a:extLst>
                    <a:ext uri="{9D8B030D-6E8A-4147-A177-3AD203B41FA5}">
                      <a16:colId xmlns:a16="http://schemas.microsoft.com/office/drawing/2014/main" val="1289343823"/>
                    </a:ext>
                  </a:extLst>
                </a:gridCol>
                <a:gridCol w="405000">
                  <a:extLst>
                    <a:ext uri="{9D8B030D-6E8A-4147-A177-3AD203B41FA5}">
                      <a16:colId xmlns:a16="http://schemas.microsoft.com/office/drawing/2014/main" val="2731971475"/>
                    </a:ext>
                  </a:extLst>
                </a:gridCol>
                <a:gridCol w="405000">
                  <a:extLst>
                    <a:ext uri="{9D8B030D-6E8A-4147-A177-3AD203B41FA5}">
                      <a16:colId xmlns:a16="http://schemas.microsoft.com/office/drawing/2014/main" val="1573258459"/>
                    </a:ext>
                  </a:extLst>
                </a:gridCol>
                <a:gridCol w="405000">
                  <a:extLst>
                    <a:ext uri="{9D8B030D-6E8A-4147-A177-3AD203B41FA5}">
                      <a16:colId xmlns:a16="http://schemas.microsoft.com/office/drawing/2014/main" val="3273755806"/>
                    </a:ext>
                  </a:extLst>
                </a:gridCol>
              </a:tblGrid>
              <a:tr h="40500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6502547"/>
                  </a:ext>
                </a:extLst>
              </a:tr>
              <a:tr h="40500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>
                        <a:solidFill>
                          <a:schemeClr val="tx1"/>
                        </a:solidFill>
                      </a:endParaRP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1482207"/>
                  </a:ext>
                </a:extLst>
              </a:tr>
              <a:tr h="40500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>
                        <a:solidFill>
                          <a:schemeClr val="tx1"/>
                        </a:solidFill>
                      </a:endParaRP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1758177"/>
                  </a:ext>
                </a:extLst>
              </a:tr>
              <a:tr h="40500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>
                        <a:solidFill>
                          <a:schemeClr val="tx1"/>
                        </a:solidFill>
                      </a:endParaRP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8882161"/>
                  </a:ext>
                </a:extLst>
              </a:tr>
              <a:tr h="40500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>
                        <a:solidFill>
                          <a:schemeClr val="tx1"/>
                        </a:solidFill>
                      </a:endParaRP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3237494"/>
                  </a:ext>
                </a:extLst>
              </a:tr>
              <a:tr h="40500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>
                        <a:solidFill>
                          <a:schemeClr val="tx1"/>
                        </a:solidFill>
                      </a:endParaRP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17852078"/>
                  </a:ext>
                </a:extLst>
              </a:tr>
              <a:tr h="40500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>
                        <a:solidFill>
                          <a:schemeClr val="tx1"/>
                        </a:solidFill>
                      </a:endParaRP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67761323"/>
                  </a:ext>
                </a:extLst>
              </a:tr>
              <a:tr h="40500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61339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047555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136251-27BB-AD41-8403-9E546BC7B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Colour Depth / Colour Bit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7E4FE7-D0C9-6E43-8969-BC8D93E527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 bit 		= 2</a:t>
            </a:r>
            <a:r>
              <a:rPr lang="en-US" baseline="30000" dirty="0"/>
              <a:t>1</a:t>
            </a:r>
            <a:r>
              <a:rPr lang="en-US" dirty="0"/>
              <a:t> 	= 2 colours</a:t>
            </a:r>
          </a:p>
          <a:p>
            <a:r>
              <a:rPr lang="en-US" dirty="0"/>
              <a:t>2 bit		= 2</a:t>
            </a:r>
            <a:r>
              <a:rPr lang="en-US" baseline="30000" dirty="0"/>
              <a:t>2</a:t>
            </a:r>
            <a:r>
              <a:rPr lang="en-US" dirty="0"/>
              <a:t> 	= 4 colours</a:t>
            </a:r>
          </a:p>
          <a:p>
            <a:r>
              <a:rPr lang="en-US" dirty="0"/>
              <a:t>4 bit		= 2</a:t>
            </a:r>
            <a:r>
              <a:rPr lang="en-US" baseline="30000" dirty="0"/>
              <a:t>4</a:t>
            </a:r>
            <a:r>
              <a:rPr lang="en-US" dirty="0"/>
              <a:t> 	= 16 colours</a:t>
            </a:r>
          </a:p>
          <a:p>
            <a:r>
              <a:rPr lang="en-US" dirty="0"/>
              <a:t>8 bit 		= 2</a:t>
            </a:r>
            <a:r>
              <a:rPr lang="en-US" baseline="30000" dirty="0"/>
              <a:t>8</a:t>
            </a:r>
            <a:r>
              <a:rPr lang="en-US" dirty="0"/>
              <a:t> 	= 256 colours</a:t>
            </a:r>
          </a:p>
          <a:p>
            <a:r>
              <a:rPr lang="en-US" dirty="0"/>
              <a:t>16 bit	 	= 2</a:t>
            </a:r>
            <a:r>
              <a:rPr lang="en-US" baseline="30000" dirty="0"/>
              <a:t>16</a:t>
            </a:r>
            <a:r>
              <a:rPr lang="en-US" dirty="0"/>
              <a:t> 	= 65,536 colours</a:t>
            </a:r>
          </a:p>
          <a:p>
            <a:r>
              <a:rPr lang="en-US" dirty="0"/>
              <a:t>24 bit	 	= 2</a:t>
            </a:r>
            <a:r>
              <a:rPr lang="en-US" baseline="30000" dirty="0"/>
              <a:t>24</a:t>
            </a:r>
            <a:r>
              <a:rPr lang="en-US" dirty="0"/>
              <a:t> 	= 16,777,216 colours</a:t>
            </a:r>
          </a:p>
          <a:p>
            <a:r>
              <a:rPr lang="en-US" dirty="0"/>
              <a:t>32 bit 	 	= 2</a:t>
            </a:r>
            <a:r>
              <a:rPr lang="en-US" baseline="30000" dirty="0"/>
              <a:t>32	</a:t>
            </a:r>
            <a:r>
              <a:rPr lang="en-US" dirty="0"/>
              <a:t>= 4,294,967,296 colours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18532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DA008-B07F-CF4D-A804-85E4692FC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2B380E-A41B-A641-A3A5-8ED9773FA5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CA6510-806C-EB4B-AA00-01012669E1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66" y="677916"/>
            <a:ext cx="6350000" cy="25527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3621AFE-9377-7241-B7BF-CBCD4DB374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66" y="4233885"/>
            <a:ext cx="6350000" cy="25527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7B8DBC1-8A29-494A-A2D7-CD1B795D2FE8}"/>
              </a:ext>
            </a:extLst>
          </p:cNvPr>
          <p:cNvSpPr txBox="1"/>
          <p:nvPr/>
        </p:nvSpPr>
        <p:spPr>
          <a:xfrm>
            <a:off x="6798761" y="1477212"/>
            <a:ext cx="437605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24 bit</a:t>
            </a:r>
            <a:br>
              <a:rPr lang="en-US" sz="2800" dirty="0"/>
            </a:br>
            <a:r>
              <a:rPr lang="en-US" sz="2800" dirty="0"/>
              <a:t>2</a:t>
            </a:r>
            <a:r>
              <a:rPr lang="en-US" sz="2800" baseline="30000" dirty="0"/>
              <a:t>24</a:t>
            </a:r>
            <a:r>
              <a:rPr lang="en-US" sz="2800" dirty="0"/>
              <a:t> = 16, 777, 216 colours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018729A-694B-1B4D-A715-10042F8978F5}"/>
              </a:ext>
            </a:extLst>
          </p:cNvPr>
          <p:cNvSpPr txBox="1"/>
          <p:nvPr/>
        </p:nvSpPr>
        <p:spPr>
          <a:xfrm>
            <a:off x="6970901" y="5033181"/>
            <a:ext cx="437605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8 bit</a:t>
            </a:r>
            <a:br>
              <a:rPr lang="en-US" sz="2800" dirty="0"/>
            </a:br>
            <a:r>
              <a:rPr lang="en-US" sz="2800" dirty="0"/>
              <a:t>2</a:t>
            </a:r>
            <a:r>
              <a:rPr lang="en-US" sz="2800" baseline="30000" dirty="0"/>
              <a:t>8</a:t>
            </a:r>
            <a:r>
              <a:rPr lang="en-US" sz="2800" dirty="0"/>
              <a:t> = 256 colours</a:t>
            </a:r>
          </a:p>
        </p:txBody>
      </p:sp>
    </p:spTree>
    <p:extLst>
      <p:ext uri="{BB962C8B-B14F-4D97-AF65-F5344CB8AC3E}">
        <p14:creationId xmlns:p14="http://schemas.microsoft.com/office/powerpoint/2010/main" val="14918835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699DC-4ABC-D643-B189-8FA7069C8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128538-8598-FE46-B17B-82D277AEAC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438153-8554-364D-90EB-5257856D2C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91" y="677916"/>
            <a:ext cx="6350000" cy="25527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2C5B912-B3D2-FC4C-8569-EEE31E536A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91" y="4305299"/>
            <a:ext cx="6350000" cy="25527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807B001-B01B-2141-BAD5-741617E45618}"/>
              </a:ext>
            </a:extLst>
          </p:cNvPr>
          <p:cNvSpPr txBox="1"/>
          <p:nvPr/>
        </p:nvSpPr>
        <p:spPr>
          <a:xfrm>
            <a:off x="6970901" y="5033181"/>
            <a:ext cx="437605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6 bit</a:t>
            </a:r>
            <a:br>
              <a:rPr lang="en-US" sz="2800" dirty="0"/>
            </a:br>
            <a:r>
              <a:rPr lang="en-US" sz="2800" dirty="0"/>
              <a:t>2</a:t>
            </a:r>
            <a:r>
              <a:rPr lang="en-US" sz="2800" baseline="30000" dirty="0"/>
              <a:t>6</a:t>
            </a:r>
            <a:r>
              <a:rPr lang="en-US" sz="2800" dirty="0"/>
              <a:t> = 64 colours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0201960-682F-3244-814B-DC8003F349DD}"/>
              </a:ext>
            </a:extLst>
          </p:cNvPr>
          <p:cNvSpPr txBox="1"/>
          <p:nvPr/>
        </p:nvSpPr>
        <p:spPr>
          <a:xfrm>
            <a:off x="6970901" y="1477212"/>
            <a:ext cx="437605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7 bit</a:t>
            </a:r>
            <a:br>
              <a:rPr lang="en-US" sz="2800" dirty="0"/>
            </a:br>
            <a:r>
              <a:rPr lang="en-US" sz="2800" dirty="0"/>
              <a:t>2</a:t>
            </a:r>
            <a:r>
              <a:rPr lang="en-US" sz="2800" baseline="30000" dirty="0"/>
              <a:t>7</a:t>
            </a:r>
            <a:r>
              <a:rPr lang="en-US" sz="2800" dirty="0"/>
              <a:t> = 128 colours</a:t>
            </a:r>
          </a:p>
        </p:txBody>
      </p:sp>
    </p:spTree>
    <p:extLst>
      <p:ext uri="{BB962C8B-B14F-4D97-AF65-F5344CB8AC3E}">
        <p14:creationId xmlns:p14="http://schemas.microsoft.com/office/powerpoint/2010/main" val="32863075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E81A1B-CEE5-B34B-BF93-DE6896F73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CEEB81-6642-0042-88D4-F2A54D22E7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BD7021-33EC-3E4C-AEDB-33A7DE600A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91" y="551793"/>
            <a:ext cx="6350000" cy="25527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3EF6CA3-BAE1-0C41-AD10-91B4A1C624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91" y="4305299"/>
            <a:ext cx="6350000" cy="25527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9999111-683B-4542-A927-5969005012DD}"/>
              </a:ext>
            </a:extLst>
          </p:cNvPr>
          <p:cNvSpPr txBox="1"/>
          <p:nvPr/>
        </p:nvSpPr>
        <p:spPr>
          <a:xfrm>
            <a:off x="6970901" y="5033181"/>
            <a:ext cx="437605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4 bit</a:t>
            </a:r>
            <a:br>
              <a:rPr lang="en-US" sz="2800" dirty="0"/>
            </a:br>
            <a:r>
              <a:rPr lang="en-US" sz="2800" dirty="0"/>
              <a:t>2</a:t>
            </a:r>
            <a:r>
              <a:rPr lang="en-US" sz="2800" baseline="30000" dirty="0"/>
              <a:t>4</a:t>
            </a:r>
            <a:r>
              <a:rPr lang="en-US" sz="2800" dirty="0"/>
              <a:t> = 16 colours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D5B09CB-D3A0-D644-A379-F9255413C88A}"/>
              </a:ext>
            </a:extLst>
          </p:cNvPr>
          <p:cNvSpPr txBox="1"/>
          <p:nvPr/>
        </p:nvSpPr>
        <p:spPr>
          <a:xfrm>
            <a:off x="6970900" y="1351089"/>
            <a:ext cx="437605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5 bit</a:t>
            </a:r>
            <a:br>
              <a:rPr lang="en-US" sz="2800" dirty="0"/>
            </a:br>
            <a:r>
              <a:rPr lang="en-US" sz="2800" dirty="0"/>
              <a:t>2</a:t>
            </a:r>
            <a:r>
              <a:rPr lang="en-US" sz="2800" baseline="30000" dirty="0"/>
              <a:t>5</a:t>
            </a:r>
            <a:r>
              <a:rPr lang="en-US" sz="2800" dirty="0"/>
              <a:t> = 32 colours</a:t>
            </a:r>
          </a:p>
        </p:txBody>
      </p:sp>
    </p:spTree>
    <p:extLst>
      <p:ext uri="{BB962C8B-B14F-4D97-AF65-F5344CB8AC3E}">
        <p14:creationId xmlns:p14="http://schemas.microsoft.com/office/powerpoint/2010/main" val="11652096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7C4B52-3F89-654C-80A9-5A7ABC042F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E2F34C-FAC2-8E40-A9F6-3E40EB688C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5750AE-F01B-4544-B23E-F6D7F9B272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91" y="677916"/>
            <a:ext cx="6350000" cy="25527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6595A98-653C-A24A-8DE9-E04459C9F5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91" y="4305299"/>
            <a:ext cx="6350000" cy="25527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970F533-3114-9445-A8B1-E11F15FF8B10}"/>
              </a:ext>
            </a:extLst>
          </p:cNvPr>
          <p:cNvSpPr txBox="1"/>
          <p:nvPr/>
        </p:nvSpPr>
        <p:spPr>
          <a:xfrm>
            <a:off x="6970901" y="5033181"/>
            <a:ext cx="437605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2 bit</a:t>
            </a:r>
            <a:br>
              <a:rPr lang="en-US" sz="2800" dirty="0"/>
            </a:br>
            <a:r>
              <a:rPr lang="en-US" sz="2800" dirty="0"/>
              <a:t>2</a:t>
            </a:r>
            <a:r>
              <a:rPr lang="en-US" sz="2800" baseline="30000" dirty="0"/>
              <a:t>2</a:t>
            </a:r>
            <a:r>
              <a:rPr lang="en-US" sz="2800" dirty="0"/>
              <a:t> = 4 colours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D9C87B-FC2F-AB4E-BFD9-050D17AC0E06}"/>
              </a:ext>
            </a:extLst>
          </p:cNvPr>
          <p:cNvSpPr txBox="1"/>
          <p:nvPr/>
        </p:nvSpPr>
        <p:spPr>
          <a:xfrm>
            <a:off x="6970900" y="1477212"/>
            <a:ext cx="437605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3 bit</a:t>
            </a:r>
            <a:br>
              <a:rPr lang="en-US" sz="2800" dirty="0"/>
            </a:br>
            <a:r>
              <a:rPr lang="en-US" sz="2800" dirty="0"/>
              <a:t>2</a:t>
            </a:r>
            <a:r>
              <a:rPr lang="en-US" sz="2800" baseline="30000" dirty="0"/>
              <a:t>3</a:t>
            </a:r>
            <a:r>
              <a:rPr lang="en-US" sz="2800" dirty="0"/>
              <a:t> = 8 colours</a:t>
            </a:r>
          </a:p>
        </p:txBody>
      </p:sp>
    </p:spTree>
    <p:extLst>
      <p:ext uri="{BB962C8B-B14F-4D97-AF65-F5344CB8AC3E}">
        <p14:creationId xmlns:p14="http://schemas.microsoft.com/office/powerpoint/2010/main" val="4437396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ED207-9853-A444-ACFD-DF8A4F618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DD4711-16A7-034E-A8F8-EF280929871B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rgbClr val="00B0F0"/>
          </a:solidFill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GB" dirty="0"/>
              <a:t>show understanding of how data for a bitmapped image is encoded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use the terminology associated with bitmaps: pixel, file header, image resolution, screen resolution 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Understand: How to use binary to get an image</a:t>
            </a:r>
          </a:p>
          <a:p>
            <a:endParaRPr lang="en-GB" dirty="0"/>
          </a:p>
          <a:p>
            <a:r>
              <a:rPr lang="en-GB" dirty="0"/>
              <a:t>Able: Create your own image via binary</a:t>
            </a:r>
          </a:p>
          <a:p>
            <a:endParaRPr lang="en-GB" dirty="0"/>
          </a:p>
          <a:p>
            <a:r>
              <a:rPr lang="en-GB" dirty="0"/>
              <a:t>Answer: How can you get red if all you have is grey?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41447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AD1B0-7BB4-9E43-A5D4-F93DCA57D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36C0B2-4869-1343-829B-70929C1B4A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25E71E-70B7-3245-A08A-690E98D2E2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91" y="4305300"/>
            <a:ext cx="6350000" cy="25527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B3EB0C1-7978-8242-B615-F2D422117A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66" y="677916"/>
            <a:ext cx="6350000" cy="25527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18E0C90-6E82-1649-9B60-8698ED6EF185}"/>
              </a:ext>
            </a:extLst>
          </p:cNvPr>
          <p:cNvSpPr txBox="1"/>
          <p:nvPr/>
        </p:nvSpPr>
        <p:spPr>
          <a:xfrm>
            <a:off x="6970901" y="5033181"/>
            <a:ext cx="437605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1 bit</a:t>
            </a:r>
            <a:br>
              <a:rPr lang="en-US" sz="2800" dirty="0"/>
            </a:br>
            <a:r>
              <a:rPr lang="en-US" sz="2800" dirty="0"/>
              <a:t>2</a:t>
            </a:r>
            <a:r>
              <a:rPr lang="en-US" sz="2800" baseline="30000" dirty="0"/>
              <a:t>1</a:t>
            </a:r>
            <a:r>
              <a:rPr lang="en-US" sz="2800" dirty="0"/>
              <a:t> = 2 colours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F1EF07-550E-C44A-8F4E-6E314CC9A6A8}"/>
              </a:ext>
            </a:extLst>
          </p:cNvPr>
          <p:cNvSpPr txBox="1"/>
          <p:nvPr/>
        </p:nvSpPr>
        <p:spPr>
          <a:xfrm>
            <a:off x="6970900" y="1477212"/>
            <a:ext cx="437605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24 bit</a:t>
            </a:r>
            <a:br>
              <a:rPr lang="en-US" sz="2800" dirty="0"/>
            </a:br>
            <a:r>
              <a:rPr lang="en-US" sz="2800" dirty="0"/>
              <a:t>2</a:t>
            </a:r>
            <a:r>
              <a:rPr lang="en-US" sz="2800" baseline="30000" dirty="0"/>
              <a:t>24</a:t>
            </a:r>
            <a:r>
              <a:rPr lang="en-US" sz="2800" dirty="0"/>
              <a:t> = 16,777,216 colours</a:t>
            </a:r>
          </a:p>
        </p:txBody>
      </p:sp>
    </p:spTree>
    <p:extLst>
      <p:ext uri="{BB962C8B-B14F-4D97-AF65-F5344CB8AC3E}">
        <p14:creationId xmlns:p14="http://schemas.microsoft.com/office/powerpoint/2010/main" val="9361197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208558-2953-F04F-B1C4-24803EDBC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 how do you do colour?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CD7FA0-9D1E-304E-934E-4FA40C4856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Well we know black and white, 2 colours, 1 bit image, its either 0 or 1.</a:t>
            </a:r>
          </a:p>
          <a:p>
            <a:r>
              <a:rPr lang="en-US" dirty="0"/>
              <a:t>Let’s say you want a 3 bit image. It can have up to 8 colours </a:t>
            </a:r>
          </a:p>
          <a:p>
            <a:r>
              <a:rPr lang="en-US" dirty="0"/>
              <a:t>Now its important to remember that white is 1 and black is 0</a:t>
            </a:r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F503429-784C-3543-9525-565124BA58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1332205"/>
              </p:ext>
            </p:extLst>
          </p:nvPr>
        </p:nvGraphicFramePr>
        <p:xfrm>
          <a:off x="4162132" y="586551"/>
          <a:ext cx="3240000" cy="324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5000">
                  <a:extLst>
                    <a:ext uri="{9D8B030D-6E8A-4147-A177-3AD203B41FA5}">
                      <a16:colId xmlns:a16="http://schemas.microsoft.com/office/drawing/2014/main" val="2791542923"/>
                    </a:ext>
                  </a:extLst>
                </a:gridCol>
                <a:gridCol w="405000">
                  <a:extLst>
                    <a:ext uri="{9D8B030D-6E8A-4147-A177-3AD203B41FA5}">
                      <a16:colId xmlns:a16="http://schemas.microsoft.com/office/drawing/2014/main" val="1437219596"/>
                    </a:ext>
                  </a:extLst>
                </a:gridCol>
                <a:gridCol w="405000">
                  <a:extLst>
                    <a:ext uri="{9D8B030D-6E8A-4147-A177-3AD203B41FA5}">
                      <a16:colId xmlns:a16="http://schemas.microsoft.com/office/drawing/2014/main" val="1654787232"/>
                    </a:ext>
                  </a:extLst>
                </a:gridCol>
                <a:gridCol w="405000">
                  <a:extLst>
                    <a:ext uri="{9D8B030D-6E8A-4147-A177-3AD203B41FA5}">
                      <a16:colId xmlns:a16="http://schemas.microsoft.com/office/drawing/2014/main" val="1759059590"/>
                    </a:ext>
                  </a:extLst>
                </a:gridCol>
                <a:gridCol w="405000">
                  <a:extLst>
                    <a:ext uri="{9D8B030D-6E8A-4147-A177-3AD203B41FA5}">
                      <a16:colId xmlns:a16="http://schemas.microsoft.com/office/drawing/2014/main" val="1289343823"/>
                    </a:ext>
                  </a:extLst>
                </a:gridCol>
                <a:gridCol w="405000">
                  <a:extLst>
                    <a:ext uri="{9D8B030D-6E8A-4147-A177-3AD203B41FA5}">
                      <a16:colId xmlns:a16="http://schemas.microsoft.com/office/drawing/2014/main" val="2731971475"/>
                    </a:ext>
                  </a:extLst>
                </a:gridCol>
                <a:gridCol w="405000">
                  <a:extLst>
                    <a:ext uri="{9D8B030D-6E8A-4147-A177-3AD203B41FA5}">
                      <a16:colId xmlns:a16="http://schemas.microsoft.com/office/drawing/2014/main" val="1573258459"/>
                    </a:ext>
                  </a:extLst>
                </a:gridCol>
                <a:gridCol w="405000">
                  <a:extLst>
                    <a:ext uri="{9D8B030D-6E8A-4147-A177-3AD203B41FA5}">
                      <a16:colId xmlns:a16="http://schemas.microsoft.com/office/drawing/2014/main" val="3273755806"/>
                    </a:ext>
                  </a:extLst>
                </a:gridCol>
              </a:tblGrid>
              <a:tr h="40500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6502547"/>
                  </a:ext>
                </a:extLst>
              </a:tr>
              <a:tr h="40500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1482207"/>
                  </a:ext>
                </a:extLst>
              </a:tr>
              <a:tr h="40500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1758177"/>
                  </a:ext>
                </a:extLst>
              </a:tr>
              <a:tr h="40500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8882161"/>
                  </a:ext>
                </a:extLst>
              </a:tr>
              <a:tr h="40500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3237494"/>
                  </a:ext>
                </a:extLst>
              </a:tr>
              <a:tr h="40500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17852078"/>
                  </a:ext>
                </a:extLst>
              </a:tr>
              <a:tr h="40500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67761323"/>
                  </a:ext>
                </a:extLst>
              </a:tr>
              <a:tr h="40500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6133988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0F091CBF-E19E-2644-8925-CE3776E890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2006213"/>
              </p:ext>
            </p:extLst>
          </p:nvPr>
        </p:nvGraphicFramePr>
        <p:xfrm>
          <a:off x="250532" y="586551"/>
          <a:ext cx="3240000" cy="324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5000">
                  <a:extLst>
                    <a:ext uri="{9D8B030D-6E8A-4147-A177-3AD203B41FA5}">
                      <a16:colId xmlns:a16="http://schemas.microsoft.com/office/drawing/2014/main" val="2791542923"/>
                    </a:ext>
                  </a:extLst>
                </a:gridCol>
                <a:gridCol w="405000">
                  <a:extLst>
                    <a:ext uri="{9D8B030D-6E8A-4147-A177-3AD203B41FA5}">
                      <a16:colId xmlns:a16="http://schemas.microsoft.com/office/drawing/2014/main" val="1437219596"/>
                    </a:ext>
                  </a:extLst>
                </a:gridCol>
                <a:gridCol w="405000">
                  <a:extLst>
                    <a:ext uri="{9D8B030D-6E8A-4147-A177-3AD203B41FA5}">
                      <a16:colId xmlns:a16="http://schemas.microsoft.com/office/drawing/2014/main" val="1654787232"/>
                    </a:ext>
                  </a:extLst>
                </a:gridCol>
                <a:gridCol w="405000">
                  <a:extLst>
                    <a:ext uri="{9D8B030D-6E8A-4147-A177-3AD203B41FA5}">
                      <a16:colId xmlns:a16="http://schemas.microsoft.com/office/drawing/2014/main" val="1759059590"/>
                    </a:ext>
                  </a:extLst>
                </a:gridCol>
                <a:gridCol w="405000">
                  <a:extLst>
                    <a:ext uri="{9D8B030D-6E8A-4147-A177-3AD203B41FA5}">
                      <a16:colId xmlns:a16="http://schemas.microsoft.com/office/drawing/2014/main" val="1289343823"/>
                    </a:ext>
                  </a:extLst>
                </a:gridCol>
                <a:gridCol w="405000">
                  <a:extLst>
                    <a:ext uri="{9D8B030D-6E8A-4147-A177-3AD203B41FA5}">
                      <a16:colId xmlns:a16="http://schemas.microsoft.com/office/drawing/2014/main" val="2731971475"/>
                    </a:ext>
                  </a:extLst>
                </a:gridCol>
                <a:gridCol w="405000">
                  <a:extLst>
                    <a:ext uri="{9D8B030D-6E8A-4147-A177-3AD203B41FA5}">
                      <a16:colId xmlns:a16="http://schemas.microsoft.com/office/drawing/2014/main" val="1573258459"/>
                    </a:ext>
                  </a:extLst>
                </a:gridCol>
                <a:gridCol w="405000">
                  <a:extLst>
                    <a:ext uri="{9D8B030D-6E8A-4147-A177-3AD203B41FA5}">
                      <a16:colId xmlns:a16="http://schemas.microsoft.com/office/drawing/2014/main" val="3273755806"/>
                    </a:ext>
                  </a:extLst>
                </a:gridCol>
              </a:tblGrid>
              <a:tr h="40500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6502547"/>
                  </a:ext>
                </a:extLst>
              </a:tr>
              <a:tr h="40500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>
                        <a:solidFill>
                          <a:schemeClr val="tx1"/>
                        </a:solidFill>
                      </a:endParaRP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1482207"/>
                  </a:ext>
                </a:extLst>
              </a:tr>
              <a:tr h="40500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>
                        <a:solidFill>
                          <a:schemeClr val="tx1"/>
                        </a:solidFill>
                      </a:endParaRP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1758177"/>
                  </a:ext>
                </a:extLst>
              </a:tr>
              <a:tr h="40500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>
                        <a:solidFill>
                          <a:schemeClr val="tx1"/>
                        </a:solidFill>
                      </a:endParaRP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8882161"/>
                  </a:ext>
                </a:extLst>
              </a:tr>
              <a:tr h="40500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>
                        <a:solidFill>
                          <a:schemeClr val="tx1"/>
                        </a:solidFill>
                      </a:endParaRP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3237494"/>
                  </a:ext>
                </a:extLst>
              </a:tr>
              <a:tr h="40500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>
                        <a:solidFill>
                          <a:schemeClr val="tx1"/>
                        </a:solidFill>
                      </a:endParaRP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17852078"/>
                  </a:ext>
                </a:extLst>
              </a:tr>
              <a:tr h="40500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>
                        <a:solidFill>
                          <a:schemeClr val="tx1"/>
                        </a:solidFill>
                      </a:endParaRP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67761323"/>
                  </a:ext>
                </a:extLst>
              </a:tr>
              <a:tr h="40500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61339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877477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3666D8-9462-0844-9252-C258D92BE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Colour 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CA11C45-F4DE-A34F-B092-91818F961E4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40461208"/>
              </p:ext>
            </p:extLst>
          </p:nvPr>
        </p:nvGraphicFramePr>
        <p:xfrm>
          <a:off x="19050" y="677863"/>
          <a:ext cx="1979870" cy="15549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9935">
                  <a:extLst>
                    <a:ext uri="{9D8B030D-6E8A-4147-A177-3AD203B41FA5}">
                      <a16:colId xmlns:a16="http://schemas.microsoft.com/office/drawing/2014/main" val="2065354312"/>
                    </a:ext>
                  </a:extLst>
                </a:gridCol>
                <a:gridCol w="989935">
                  <a:extLst>
                    <a:ext uri="{9D8B030D-6E8A-4147-A177-3AD203B41FA5}">
                      <a16:colId xmlns:a16="http://schemas.microsoft.com/office/drawing/2014/main" val="1861961610"/>
                    </a:ext>
                  </a:extLst>
                </a:gridCol>
              </a:tblGrid>
              <a:tr h="777487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24444940"/>
                  </a:ext>
                </a:extLst>
              </a:tr>
              <a:tr h="77748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7399353"/>
                  </a:ext>
                </a:extLst>
              </a:tr>
            </a:tbl>
          </a:graphicData>
        </a:graphic>
      </p:graphicFrame>
      <p:graphicFrame>
        <p:nvGraphicFramePr>
          <p:cNvPr id="5" name="Content Placeholder 3">
            <a:extLst>
              <a:ext uri="{FF2B5EF4-FFF2-40B4-BE49-F238E27FC236}">
                <a16:creationId xmlns:a16="http://schemas.microsoft.com/office/drawing/2014/main" id="{CC70B7ED-A2CD-274D-892B-4BB57730424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5422990"/>
              </p:ext>
            </p:extLst>
          </p:nvPr>
        </p:nvGraphicFramePr>
        <p:xfrm>
          <a:off x="19050" y="2616533"/>
          <a:ext cx="5084580" cy="15549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1145">
                  <a:extLst>
                    <a:ext uri="{9D8B030D-6E8A-4147-A177-3AD203B41FA5}">
                      <a16:colId xmlns:a16="http://schemas.microsoft.com/office/drawing/2014/main" val="2065354312"/>
                    </a:ext>
                  </a:extLst>
                </a:gridCol>
                <a:gridCol w="1271145">
                  <a:extLst>
                    <a:ext uri="{9D8B030D-6E8A-4147-A177-3AD203B41FA5}">
                      <a16:colId xmlns:a16="http://schemas.microsoft.com/office/drawing/2014/main" val="1861961610"/>
                    </a:ext>
                  </a:extLst>
                </a:gridCol>
                <a:gridCol w="1271145">
                  <a:extLst>
                    <a:ext uri="{9D8B030D-6E8A-4147-A177-3AD203B41FA5}">
                      <a16:colId xmlns:a16="http://schemas.microsoft.com/office/drawing/2014/main" val="161113132"/>
                    </a:ext>
                  </a:extLst>
                </a:gridCol>
                <a:gridCol w="1271145">
                  <a:extLst>
                    <a:ext uri="{9D8B030D-6E8A-4147-A177-3AD203B41FA5}">
                      <a16:colId xmlns:a16="http://schemas.microsoft.com/office/drawing/2014/main" val="497571085"/>
                    </a:ext>
                  </a:extLst>
                </a:gridCol>
              </a:tblGrid>
              <a:tr h="777487">
                <a:tc>
                  <a:txBody>
                    <a:bodyPr/>
                    <a:lstStyle/>
                    <a:p>
                      <a:r>
                        <a:rPr lang="en-US" dirty="0"/>
                        <a:t>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24444940"/>
                  </a:ext>
                </a:extLst>
              </a:tr>
              <a:tr h="77748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7399353"/>
                  </a:ext>
                </a:extLst>
              </a:tr>
            </a:tbl>
          </a:graphicData>
        </a:graphic>
      </p:graphicFrame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7889577D-9A08-1F4D-B745-2C2CDFCFF55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12212754"/>
              </p:ext>
            </p:extLst>
          </p:nvPr>
        </p:nvGraphicFramePr>
        <p:xfrm>
          <a:off x="19050" y="4555203"/>
          <a:ext cx="11145136" cy="15549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3142">
                  <a:extLst>
                    <a:ext uri="{9D8B030D-6E8A-4147-A177-3AD203B41FA5}">
                      <a16:colId xmlns:a16="http://schemas.microsoft.com/office/drawing/2014/main" val="2065354312"/>
                    </a:ext>
                  </a:extLst>
                </a:gridCol>
                <a:gridCol w="1393142">
                  <a:extLst>
                    <a:ext uri="{9D8B030D-6E8A-4147-A177-3AD203B41FA5}">
                      <a16:colId xmlns:a16="http://schemas.microsoft.com/office/drawing/2014/main" val="1861961610"/>
                    </a:ext>
                  </a:extLst>
                </a:gridCol>
                <a:gridCol w="1393142">
                  <a:extLst>
                    <a:ext uri="{9D8B030D-6E8A-4147-A177-3AD203B41FA5}">
                      <a16:colId xmlns:a16="http://schemas.microsoft.com/office/drawing/2014/main" val="161113132"/>
                    </a:ext>
                  </a:extLst>
                </a:gridCol>
                <a:gridCol w="1393142">
                  <a:extLst>
                    <a:ext uri="{9D8B030D-6E8A-4147-A177-3AD203B41FA5}">
                      <a16:colId xmlns:a16="http://schemas.microsoft.com/office/drawing/2014/main" val="497571085"/>
                    </a:ext>
                  </a:extLst>
                </a:gridCol>
                <a:gridCol w="1393142">
                  <a:extLst>
                    <a:ext uri="{9D8B030D-6E8A-4147-A177-3AD203B41FA5}">
                      <a16:colId xmlns:a16="http://schemas.microsoft.com/office/drawing/2014/main" val="755547524"/>
                    </a:ext>
                  </a:extLst>
                </a:gridCol>
                <a:gridCol w="1393142">
                  <a:extLst>
                    <a:ext uri="{9D8B030D-6E8A-4147-A177-3AD203B41FA5}">
                      <a16:colId xmlns:a16="http://schemas.microsoft.com/office/drawing/2014/main" val="3349968023"/>
                    </a:ext>
                  </a:extLst>
                </a:gridCol>
                <a:gridCol w="1393142">
                  <a:extLst>
                    <a:ext uri="{9D8B030D-6E8A-4147-A177-3AD203B41FA5}">
                      <a16:colId xmlns:a16="http://schemas.microsoft.com/office/drawing/2014/main" val="1314402837"/>
                    </a:ext>
                  </a:extLst>
                </a:gridCol>
                <a:gridCol w="1393142">
                  <a:extLst>
                    <a:ext uri="{9D8B030D-6E8A-4147-A177-3AD203B41FA5}">
                      <a16:colId xmlns:a16="http://schemas.microsoft.com/office/drawing/2014/main" val="3112737556"/>
                    </a:ext>
                  </a:extLst>
                </a:gridCol>
              </a:tblGrid>
              <a:tr h="777487">
                <a:tc>
                  <a:txBody>
                    <a:bodyPr/>
                    <a:lstStyle/>
                    <a:p>
                      <a:r>
                        <a:rPr lang="en-US" dirty="0"/>
                        <a:t>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24444940"/>
                  </a:ext>
                </a:extLst>
              </a:tr>
              <a:tr h="77748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6F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DDE2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39E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7399353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19FE9B05-825E-764A-B66D-8D7869EE190C}"/>
              </a:ext>
            </a:extLst>
          </p:cNvPr>
          <p:cNvSpPr txBox="1"/>
          <p:nvPr/>
        </p:nvSpPr>
        <p:spPr>
          <a:xfrm>
            <a:off x="2561340" y="935489"/>
            <a:ext cx="437605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1 bit</a:t>
            </a:r>
            <a:br>
              <a:rPr lang="en-US" sz="2800" dirty="0"/>
            </a:br>
            <a:r>
              <a:rPr lang="en-US" sz="2800" dirty="0"/>
              <a:t>2</a:t>
            </a:r>
            <a:r>
              <a:rPr lang="en-US" sz="2800" baseline="30000" dirty="0"/>
              <a:t>1</a:t>
            </a:r>
            <a:r>
              <a:rPr lang="en-US" sz="2800" dirty="0"/>
              <a:t> = 2 colours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B7424D-67A7-0046-BDD8-1DF809A8C677}"/>
              </a:ext>
            </a:extLst>
          </p:cNvPr>
          <p:cNvSpPr txBox="1"/>
          <p:nvPr/>
        </p:nvSpPr>
        <p:spPr>
          <a:xfrm>
            <a:off x="5591618" y="2801604"/>
            <a:ext cx="437605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2 bit</a:t>
            </a:r>
            <a:br>
              <a:rPr lang="en-US" sz="2800" dirty="0"/>
            </a:br>
            <a:r>
              <a:rPr lang="en-US" sz="2800" dirty="0"/>
              <a:t>2</a:t>
            </a:r>
            <a:r>
              <a:rPr lang="en-US" sz="2800" baseline="30000" dirty="0"/>
              <a:t>2</a:t>
            </a:r>
            <a:r>
              <a:rPr lang="en-US" sz="2800" dirty="0"/>
              <a:t> = 4 colours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EE949C-A310-B74B-9193-120F1F7D0451}"/>
              </a:ext>
            </a:extLst>
          </p:cNvPr>
          <p:cNvSpPr txBox="1"/>
          <p:nvPr/>
        </p:nvSpPr>
        <p:spPr>
          <a:xfrm>
            <a:off x="9274027" y="3532086"/>
            <a:ext cx="437605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3 bit</a:t>
            </a:r>
            <a:br>
              <a:rPr lang="en-US" sz="2800" dirty="0"/>
            </a:br>
            <a:r>
              <a:rPr lang="en-US" sz="2800" dirty="0"/>
              <a:t>2</a:t>
            </a:r>
            <a:r>
              <a:rPr lang="en-US" sz="2800" baseline="30000" dirty="0"/>
              <a:t>3</a:t>
            </a:r>
            <a:r>
              <a:rPr lang="en-US" sz="2800" dirty="0"/>
              <a:t> = 8 colours</a:t>
            </a:r>
          </a:p>
        </p:txBody>
      </p:sp>
    </p:spTree>
    <p:extLst>
      <p:ext uri="{BB962C8B-B14F-4D97-AF65-F5344CB8AC3E}">
        <p14:creationId xmlns:p14="http://schemas.microsoft.com/office/powerpoint/2010/main" val="3510858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263140-0426-604E-BE3E-A5E23F4D9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34C482-EB25-214A-BD0B-6A764DEF72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So, with 3 bit, what is our binary and hex for this letter E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C2B368E-D9A2-C24E-A3E3-E5568520F6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4444264"/>
              </p:ext>
            </p:extLst>
          </p:nvPr>
        </p:nvGraphicFramePr>
        <p:xfrm>
          <a:off x="208002" y="1671072"/>
          <a:ext cx="3240000" cy="324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5000">
                  <a:extLst>
                    <a:ext uri="{9D8B030D-6E8A-4147-A177-3AD203B41FA5}">
                      <a16:colId xmlns:a16="http://schemas.microsoft.com/office/drawing/2014/main" val="2791542923"/>
                    </a:ext>
                  </a:extLst>
                </a:gridCol>
                <a:gridCol w="405000">
                  <a:extLst>
                    <a:ext uri="{9D8B030D-6E8A-4147-A177-3AD203B41FA5}">
                      <a16:colId xmlns:a16="http://schemas.microsoft.com/office/drawing/2014/main" val="1437219596"/>
                    </a:ext>
                  </a:extLst>
                </a:gridCol>
                <a:gridCol w="405000">
                  <a:extLst>
                    <a:ext uri="{9D8B030D-6E8A-4147-A177-3AD203B41FA5}">
                      <a16:colId xmlns:a16="http://schemas.microsoft.com/office/drawing/2014/main" val="1654787232"/>
                    </a:ext>
                  </a:extLst>
                </a:gridCol>
                <a:gridCol w="405000">
                  <a:extLst>
                    <a:ext uri="{9D8B030D-6E8A-4147-A177-3AD203B41FA5}">
                      <a16:colId xmlns:a16="http://schemas.microsoft.com/office/drawing/2014/main" val="1759059590"/>
                    </a:ext>
                  </a:extLst>
                </a:gridCol>
                <a:gridCol w="405000">
                  <a:extLst>
                    <a:ext uri="{9D8B030D-6E8A-4147-A177-3AD203B41FA5}">
                      <a16:colId xmlns:a16="http://schemas.microsoft.com/office/drawing/2014/main" val="1289343823"/>
                    </a:ext>
                  </a:extLst>
                </a:gridCol>
                <a:gridCol w="405000">
                  <a:extLst>
                    <a:ext uri="{9D8B030D-6E8A-4147-A177-3AD203B41FA5}">
                      <a16:colId xmlns:a16="http://schemas.microsoft.com/office/drawing/2014/main" val="2731971475"/>
                    </a:ext>
                  </a:extLst>
                </a:gridCol>
                <a:gridCol w="405000">
                  <a:extLst>
                    <a:ext uri="{9D8B030D-6E8A-4147-A177-3AD203B41FA5}">
                      <a16:colId xmlns:a16="http://schemas.microsoft.com/office/drawing/2014/main" val="1573258459"/>
                    </a:ext>
                  </a:extLst>
                </a:gridCol>
                <a:gridCol w="405000">
                  <a:extLst>
                    <a:ext uri="{9D8B030D-6E8A-4147-A177-3AD203B41FA5}">
                      <a16:colId xmlns:a16="http://schemas.microsoft.com/office/drawing/2014/main" val="3273755806"/>
                    </a:ext>
                  </a:extLst>
                </a:gridCol>
              </a:tblGrid>
              <a:tr h="40500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6502547"/>
                  </a:ext>
                </a:extLst>
              </a:tr>
              <a:tr h="40500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>
                        <a:solidFill>
                          <a:schemeClr val="tx1"/>
                        </a:solidFill>
                      </a:endParaRP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39E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1482207"/>
                  </a:ext>
                </a:extLst>
              </a:tr>
              <a:tr h="40500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>
                        <a:solidFill>
                          <a:schemeClr val="tx1"/>
                        </a:solidFill>
                      </a:endParaRP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39E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1758177"/>
                  </a:ext>
                </a:extLst>
              </a:tr>
              <a:tr h="40500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>
                        <a:solidFill>
                          <a:schemeClr val="tx1"/>
                        </a:solidFill>
                      </a:endParaRP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39E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8882161"/>
                  </a:ext>
                </a:extLst>
              </a:tr>
              <a:tr h="40500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>
                        <a:solidFill>
                          <a:schemeClr val="tx1"/>
                        </a:solidFill>
                      </a:endParaRP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39E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DDE2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DDE2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3237494"/>
                  </a:ext>
                </a:extLst>
              </a:tr>
              <a:tr h="40500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>
                        <a:solidFill>
                          <a:schemeClr val="tx1"/>
                        </a:solidFill>
                      </a:endParaRP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39E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17852078"/>
                  </a:ext>
                </a:extLst>
              </a:tr>
              <a:tr h="40500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>
                        <a:solidFill>
                          <a:schemeClr val="tx1"/>
                        </a:solidFill>
                      </a:endParaRP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39E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67761323"/>
                  </a:ext>
                </a:extLst>
              </a:tr>
              <a:tr h="40500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6133988"/>
                  </a:ext>
                </a:extLst>
              </a:tr>
            </a:tbl>
          </a:graphicData>
        </a:graphic>
      </p:graphicFrame>
      <p:graphicFrame>
        <p:nvGraphicFramePr>
          <p:cNvPr id="5" name="Content Placeholder 3">
            <a:extLst>
              <a:ext uri="{FF2B5EF4-FFF2-40B4-BE49-F238E27FC236}">
                <a16:creationId xmlns:a16="http://schemas.microsoft.com/office/drawing/2014/main" id="{96CBF0B0-C5AC-0741-A575-25909C7A4EB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05223429"/>
              </p:ext>
            </p:extLst>
          </p:nvPr>
        </p:nvGraphicFramePr>
        <p:xfrm>
          <a:off x="208002" y="5107048"/>
          <a:ext cx="11145136" cy="15549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3142">
                  <a:extLst>
                    <a:ext uri="{9D8B030D-6E8A-4147-A177-3AD203B41FA5}">
                      <a16:colId xmlns:a16="http://schemas.microsoft.com/office/drawing/2014/main" val="2065354312"/>
                    </a:ext>
                  </a:extLst>
                </a:gridCol>
                <a:gridCol w="1393142">
                  <a:extLst>
                    <a:ext uri="{9D8B030D-6E8A-4147-A177-3AD203B41FA5}">
                      <a16:colId xmlns:a16="http://schemas.microsoft.com/office/drawing/2014/main" val="1861961610"/>
                    </a:ext>
                  </a:extLst>
                </a:gridCol>
                <a:gridCol w="1393142">
                  <a:extLst>
                    <a:ext uri="{9D8B030D-6E8A-4147-A177-3AD203B41FA5}">
                      <a16:colId xmlns:a16="http://schemas.microsoft.com/office/drawing/2014/main" val="161113132"/>
                    </a:ext>
                  </a:extLst>
                </a:gridCol>
                <a:gridCol w="1393142">
                  <a:extLst>
                    <a:ext uri="{9D8B030D-6E8A-4147-A177-3AD203B41FA5}">
                      <a16:colId xmlns:a16="http://schemas.microsoft.com/office/drawing/2014/main" val="497571085"/>
                    </a:ext>
                  </a:extLst>
                </a:gridCol>
                <a:gridCol w="1393142">
                  <a:extLst>
                    <a:ext uri="{9D8B030D-6E8A-4147-A177-3AD203B41FA5}">
                      <a16:colId xmlns:a16="http://schemas.microsoft.com/office/drawing/2014/main" val="755547524"/>
                    </a:ext>
                  </a:extLst>
                </a:gridCol>
                <a:gridCol w="1393142">
                  <a:extLst>
                    <a:ext uri="{9D8B030D-6E8A-4147-A177-3AD203B41FA5}">
                      <a16:colId xmlns:a16="http://schemas.microsoft.com/office/drawing/2014/main" val="3349968023"/>
                    </a:ext>
                  </a:extLst>
                </a:gridCol>
                <a:gridCol w="1393142">
                  <a:extLst>
                    <a:ext uri="{9D8B030D-6E8A-4147-A177-3AD203B41FA5}">
                      <a16:colId xmlns:a16="http://schemas.microsoft.com/office/drawing/2014/main" val="1314402837"/>
                    </a:ext>
                  </a:extLst>
                </a:gridCol>
                <a:gridCol w="1393142">
                  <a:extLst>
                    <a:ext uri="{9D8B030D-6E8A-4147-A177-3AD203B41FA5}">
                      <a16:colId xmlns:a16="http://schemas.microsoft.com/office/drawing/2014/main" val="3112737556"/>
                    </a:ext>
                  </a:extLst>
                </a:gridCol>
              </a:tblGrid>
              <a:tr h="777487">
                <a:tc>
                  <a:txBody>
                    <a:bodyPr/>
                    <a:lstStyle/>
                    <a:p>
                      <a:r>
                        <a:rPr lang="en-US" dirty="0"/>
                        <a:t>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24444940"/>
                  </a:ext>
                </a:extLst>
              </a:tr>
              <a:tr h="77748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6F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DDE2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39E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73993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079198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5BD77F-E458-EC44-A84E-14E8A83146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47FEA6-33E2-C84C-9006-21EC65EDDF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2641C86-3E0B-D64A-84E8-3FA06738FF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4940146"/>
              </p:ext>
            </p:extLst>
          </p:nvPr>
        </p:nvGraphicFramePr>
        <p:xfrm>
          <a:off x="208001" y="1054383"/>
          <a:ext cx="7596296" cy="49778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9537">
                  <a:extLst>
                    <a:ext uri="{9D8B030D-6E8A-4147-A177-3AD203B41FA5}">
                      <a16:colId xmlns:a16="http://schemas.microsoft.com/office/drawing/2014/main" val="2791542923"/>
                    </a:ext>
                  </a:extLst>
                </a:gridCol>
                <a:gridCol w="949537">
                  <a:extLst>
                    <a:ext uri="{9D8B030D-6E8A-4147-A177-3AD203B41FA5}">
                      <a16:colId xmlns:a16="http://schemas.microsoft.com/office/drawing/2014/main" val="1437219596"/>
                    </a:ext>
                  </a:extLst>
                </a:gridCol>
                <a:gridCol w="949537">
                  <a:extLst>
                    <a:ext uri="{9D8B030D-6E8A-4147-A177-3AD203B41FA5}">
                      <a16:colId xmlns:a16="http://schemas.microsoft.com/office/drawing/2014/main" val="1654787232"/>
                    </a:ext>
                  </a:extLst>
                </a:gridCol>
                <a:gridCol w="949537">
                  <a:extLst>
                    <a:ext uri="{9D8B030D-6E8A-4147-A177-3AD203B41FA5}">
                      <a16:colId xmlns:a16="http://schemas.microsoft.com/office/drawing/2014/main" val="1759059590"/>
                    </a:ext>
                  </a:extLst>
                </a:gridCol>
                <a:gridCol w="949537">
                  <a:extLst>
                    <a:ext uri="{9D8B030D-6E8A-4147-A177-3AD203B41FA5}">
                      <a16:colId xmlns:a16="http://schemas.microsoft.com/office/drawing/2014/main" val="1289343823"/>
                    </a:ext>
                  </a:extLst>
                </a:gridCol>
                <a:gridCol w="949537">
                  <a:extLst>
                    <a:ext uri="{9D8B030D-6E8A-4147-A177-3AD203B41FA5}">
                      <a16:colId xmlns:a16="http://schemas.microsoft.com/office/drawing/2014/main" val="2731971475"/>
                    </a:ext>
                  </a:extLst>
                </a:gridCol>
                <a:gridCol w="949537">
                  <a:extLst>
                    <a:ext uri="{9D8B030D-6E8A-4147-A177-3AD203B41FA5}">
                      <a16:colId xmlns:a16="http://schemas.microsoft.com/office/drawing/2014/main" val="1573258459"/>
                    </a:ext>
                  </a:extLst>
                </a:gridCol>
                <a:gridCol w="949537">
                  <a:extLst>
                    <a:ext uri="{9D8B030D-6E8A-4147-A177-3AD203B41FA5}">
                      <a16:colId xmlns:a16="http://schemas.microsoft.com/office/drawing/2014/main" val="3273755806"/>
                    </a:ext>
                  </a:extLst>
                </a:gridCol>
              </a:tblGrid>
              <a:tr h="405000">
                <a:tc>
                  <a:txBody>
                    <a:bodyPr/>
                    <a:lstStyle/>
                    <a:p>
                      <a:pPr algn="ctr"/>
                      <a:r>
                        <a:rPr lang="en-US" sz="4000" b="1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chemeClr val="bg1"/>
                          </a:solidFill>
                        </a:rPr>
                        <a:t>111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000" b="1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chemeClr val="bg1"/>
                          </a:solidFill>
                        </a:rPr>
                        <a:t>111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b="1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chemeClr val="bg1"/>
                          </a:solidFill>
                        </a:rPr>
                        <a:t>111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b="1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chemeClr val="bg1"/>
                          </a:solidFill>
                        </a:rPr>
                        <a:t>111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b="1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chemeClr val="bg1"/>
                          </a:solidFill>
                        </a:rPr>
                        <a:t>111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b="1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chemeClr val="bg1"/>
                          </a:solidFill>
                        </a:rPr>
                        <a:t>111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b="1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chemeClr val="bg1"/>
                          </a:solidFill>
                        </a:rPr>
                        <a:t>111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b="1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chemeClr val="bg1"/>
                          </a:solidFill>
                        </a:rPr>
                        <a:t>111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6502547"/>
                  </a:ext>
                </a:extLst>
              </a:tr>
              <a:tr h="405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000" b="1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chemeClr val="bg1"/>
                          </a:solidFill>
                        </a:rPr>
                        <a:t>111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b="1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chemeClr val="bg1"/>
                          </a:solidFill>
                        </a:rPr>
                        <a:t>101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39E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b="1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chemeClr val="bg1"/>
                          </a:solidFill>
                        </a:rPr>
                        <a:t>011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b="1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chemeClr val="bg1"/>
                          </a:solidFill>
                        </a:rPr>
                        <a:t>011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b="1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chemeClr val="bg1"/>
                          </a:solidFill>
                        </a:rPr>
                        <a:t>011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b="1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chemeClr val="bg1"/>
                          </a:solidFill>
                        </a:rPr>
                        <a:t>011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b="1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chemeClr val="bg1"/>
                          </a:solidFill>
                        </a:rPr>
                        <a:t>111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b="1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chemeClr val="bg1"/>
                          </a:solidFill>
                        </a:rPr>
                        <a:t>111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1482207"/>
                  </a:ext>
                </a:extLst>
              </a:tr>
              <a:tr h="405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000" b="1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chemeClr val="bg1"/>
                          </a:solidFill>
                        </a:rPr>
                        <a:t>111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b="1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chemeClr val="bg1"/>
                          </a:solidFill>
                        </a:rPr>
                        <a:t>101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39E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b="1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chemeClr val="bg1"/>
                          </a:solidFill>
                        </a:rPr>
                        <a:t>111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b="1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chemeClr val="bg1"/>
                          </a:solidFill>
                        </a:rPr>
                        <a:t>111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b="1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chemeClr val="bg1"/>
                          </a:solidFill>
                        </a:rPr>
                        <a:t>111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b="1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chemeClr val="bg1"/>
                          </a:solidFill>
                        </a:rPr>
                        <a:t>111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b="1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chemeClr val="bg1"/>
                          </a:solidFill>
                        </a:rPr>
                        <a:t>111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b="1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chemeClr val="bg1"/>
                          </a:solidFill>
                        </a:rPr>
                        <a:t>111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1758177"/>
                  </a:ext>
                </a:extLst>
              </a:tr>
              <a:tr h="405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000" b="1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chemeClr val="bg1"/>
                          </a:solidFill>
                        </a:rPr>
                        <a:t>111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b="1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chemeClr val="bg1"/>
                          </a:solidFill>
                        </a:rPr>
                        <a:t>101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39E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b="1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chemeClr val="bg1"/>
                          </a:solidFill>
                        </a:rPr>
                        <a:t>110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b="1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chemeClr val="bg1"/>
                          </a:solidFill>
                        </a:rPr>
                        <a:t>110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b="1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chemeClr val="bg1"/>
                          </a:solidFill>
                        </a:rPr>
                        <a:t>000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b="1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chemeClr val="bg1"/>
                          </a:solidFill>
                        </a:rPr>
                        <a:t>111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b="1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chemeClr val="bg1"/>
                          </a:solidFill>
                        </a:rPr>
                        <a:t>111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b="1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chemeClr val="bg1"/>
                          </a:solidFill>
                        </a:rPr>
                        <a:t>111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8882161"/>
                  </a:ext>
                </a:extLst>
              </a:tr>
              <a:tr h="405000">
                <a:tc>
                  <a:txBody>
                    <a:bodyPr/>
                    <a:lstStyle/>
                    <a:p>
                      <a:pPr algn="ctr"/>
                      <a:r>
                        <a:rPr lang="en-US" sz="4000" b="1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chemeClr val="bg1"/>
                          </a:solidFill>
                        </a:rPr>
                        <a:t>111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b="1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chemeClr val="bg1"/>
                          </a:solidFill>
                        </a:rPr>
                        <a:t>101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39E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b="1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chemeClr val="bg1"/>
                          </a:solidFill>
                        </a:rPr>
                        <a:t>010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DDE2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b="1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chemeClr val="bg1"/>
                          </a:solidFill>
                        </a:rPr>
                        <a:t>010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DDE2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b="1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chemeClr val="bg1"/>
                          </a:solidFill>
                        </a:rPr>
                        <a:t>000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b="1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chemeClr val="bg1"/>
                          </a:solidFill>
                        </a:rPr>
                        <a:t>111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b="1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chemeClr val="bg1"/>
                          </a:solidFill>
                        </a:rPr>
                        <a:t>111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b="1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chemeClr val="bg1"/>
                          </a:solidFill>
                        </a:rPr>
                        <a:t>111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3237494"/>
                  </a:ext>
                </a:extLst>
              </a:tr>
              <a:tr h="405000">
                <a:tc>
                  <a:txBody>
                    <a:bodyPr/>
                    <a:lstStyle/>
                    <a:p>
                      <a:pPr algn="ctr"/>
                      <a:r>
                        <a:rPr lang="en-US" sz="4000" b="1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chemeClr val="bg1"/>
                          </a:solidFill>
                        </a:rPr>
                        <a:t>111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b="1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chemeClr val="bg1"/>
                          </a:solidFill>
                        </a:rPr>
                        <a:t>101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39E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b="1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chemeClr val="bg1"/>
                          </a:solidFill>
                        </a:rPr>
                        <a:t>111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b="1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chemeClr val="bg1"/>
                          </a:solidFill>
                        </a:rPr>
                        <a:t>111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b="1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chemeClr val="bg1"/>
                          </a:solidFill>
                        </a:rPr>
                        <a:t>111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b="1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chemeClr val="bg1"/>
                          </a:solidFill>
                        </a:rPr>
                        <a:t>111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b="1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chemeClr val="bg1"/>
                          </a:solidFill>
                        </a:rPr>
                        <a:t>111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b="1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chemeClr val="bg1"/>
                          </a:solidFill>
                        </a:rPr>
                        <a:t>111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17852078"/>
                  </a:ext>
                </a:extLst>
              </a:tr>
              <a:tr h="405000">
                <a:tc>
                  <a:txBody>
                    <a:bodyPr/>
                    <a:lstStyle/>
                    <a:p>
                      <a:pPr algn="ctr"/>
                      <a:r>
                        <a:rPr lang="en-US" sz="4000" b="1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chemeClr val="bg1"/>
                          </a:solidFill>
                        </a:rPr>
                        <a:t>111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b="1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chemeClr val="bg1"/>
                          </a:solidFill>
                        </a:rPr>
                        <a:t>101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39E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b="1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chemeClr val="bg1"/>
                          </a:solidFill>
                        </a:rPr>
                        <a:t>100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b="1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chemeClr val="bg1"/>
                          </a:solidFill>
                        </a:rPr>
                        <a:t>100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b="1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chemeClr val="bg1"/>
                          </a:solidFill>
                        </a:rPr>
                        <a:t>100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b="1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chemeClr val="bg1"/>
                          </a:solidFill>
                        </a:rPr>
                        <a:t>100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b="1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chemeClr val="bg1"/>
                          </a:solidFill>
                        </a:rPr>
                        <a:t>111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b="1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chemeClr val="bg1"/>
                          </a:solidFill>
                        </a:rPr>
                        <a:t>111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67761323"/>
                  </a:ext>
                </a:extLst>
              </a:tr>
              <a:tr h="405000">
                <a:tc>
                  <a:txBody>
                    <a:bodyPr/>
                    <a:lstStyle/>
                    <a:p>
                      <a:pPr algn="ctr"/>
                      <a:r>
                        <a:rPr lang="en-US" sz="4000" b="1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chemeClr val="bg1"/>
                          </a:solidFill>
                        </a:rPr>
                        <a:t>111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b="1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chemeClr val="bg1"/>
                          </a:solidFill>
                        </a:rPr>
                        <a:t>111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b="1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chemeClr val="bg1"/>
                          </a:solidFill>
                        </a:rPr>
                        <a:t>111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b="1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chemeClr val="bg1"/>
                          </a:solidFill>
                        </a:rPr>
                        <a:t>111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b="1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chemeClr val="bg1"/>
                          </a:solidFill>
                        </a:rPr>
                        <a:t>111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b="1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chemeClr val="bg1"/>
                          </a:solidFill>
                        </a:rPr>
                        <a:t>111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b="1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chemeClr val="bg1"/>
                          </a:solidFill>
                        </a:rPr>
                        <a:t>111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b="1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chemeClr val="bg1"/>
                          </a:solidFill>
                        </a:rPr>
                        <a:t>111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61339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461475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8762B-892A-E549-97C8-46EF034C66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Channels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8D5D3B-075C-A844-B1A6-93D44A02CA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But how do you know that 010 is green and 101 is pink?</a:t>
            </a:r>
          </a:p>
          <a:p>
            <a:r>
              <a:rPr lang="en-US" dirty="0"/>
              <a:t>We said that this the chart for 2 bit (4 colour image)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But we saw this as our 2 bit image:</a:t>
            </a:r>
          </a:p>
          <a:p>
            <a:endParaRPr lang="en-US" dirty="0"/>
          </a:p>
          <a:p>
            <a:r>
              <a:rPr lang="en-US" dirty="0"/>
              <a:t>Where is that yellow coming from?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  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63A5AB0-C064-974F-A890-C6526491912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98464894"/>
              </p:ext>
            </p:extLst>
          </p:nvPr>
        </p:nvGraphicFramePr>
        <p:xfrm>
          <a:off x="18391" y="1714121"/>
          <a:ext cx="5084580" cy="15549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1145">
                  <a:extLst>
                    <a:ext uri="{9D8B030D-6E8A-4147-A177-3AD203B41FA5}">
                      <a16:colId xmlns:a16="http://schemas.microsoft.com/office/drawing/2014/main" val="2065354312"/>
                    </a:ext>
                  </a:extLst>
                </a:gridCol>
                <a:gridCol w="1271145">
                  <a:extLst>
                    <a:ext uri="{9D8B030D-6E8A-4147-A177-3AD203B41FA5}">
                      <a16:colId xmlns:a16="http://schemas.microsoft.com/office/drawing/2014/main" val="1861961610"/>
                    </a:ext>
                  </a:extLst>
                </a:gridCol>
                <a:gridCol w="1271145">
                  <a:extLst>
                    <a:ext uri="{9D8B030D-6E8A-4147-A177-3AD203B41FA5}">
                      <a16:colId xmlns:a16="http://schemas.microsoft.com/office/drawing/2014/main" val="161113132"/>
                    </a:ext>
                  </a:extLst>
                </a:gridCol>
                <a:gridCol w="1271145">
                  <a:extLst>
                    <a:ext uri="{9D8B030D-6E8A-4147-A177-3AD203B41FA5}">
                      <a16:colId xmlns:a16="http://schemas.microsoft.com/office/drawing/2014/main" val="497571085"/>
                    </a:ext>
                  </a:extLst>
                </a:gridCol>
              </a:tblGrid>
              <a:tr h="777487">
                <a:tc>
                  <a:txBody>
                    <a:bodyPr/>
                    <a:lstStyle/>
                    <a:p>
                      <a:r>
                        <a:rPr lang="en-US" dirty="0"/>
                        <a:t>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24444940"/>
                  </a:ext>
                </a:extLst>
              </a:tr>
              <a:tr h="77748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7399353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1E5CE5F0-952D-3441-AA87-C63037ABD1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0995" y="3767957"/>
            <a:ext cx="4948197" cy="1989175"/>
          </a:xfrm>
          <a:prstGeom prst="rect">
            <a:avLst/>
          </a:prstGeom>
        </p:spPr>
      </p:pic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F7AFD92F-8C82-8141-BEDC-00E34C53E71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14887526"/>
              </p:ext>
            </p:extLst>
          </p:nvPr>
        </p:nvGraphicFramePr>
        <p:xfrm>
          <a:off x="187403" y="5253294"/>
          <a:ext cx="5084580" cy="15549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1145">
                  <a:extLst>
                    <a:ext uri="{9D8B030D-6E8A-4147-A177-3AD203B41FA5}">
                      <a16:colId xmlns:a16="http://schemas.microsoft.com/office/drawing/2014/main" val="2065354312"/>
                    </a:ext>
                  </a:extLst>
                </a:gridCol>
                <a:gridCol w="1271145">
                  <a:extLst>
                    <a:ext uri="{9D8B030D-6E8A-4147-A177-3AD203B41FA5}">
                      <a16:colId xmlns:a16="http://schemas.microsoft.com/office/drawing/2014/main" val="1861961610"/>
                    </a:ext>
                  </a:extLst>
                </a:gridCol>
                <a:gridCol w="1271145">
                  <a:extLst>
                    <a:ext uri="{9D8B030D-6E8A-4147-A177-3AD203B41FA5}">
                      <a16:colId xmlns:a16="http://schemas.microsoft.com/office/drawing/2014/main" val="161113132"/>
                    </a:ext>
                  </a:extLst>
                </a:gridCol>
                <a:gridCol w="1271145">
                  <a:extLst>
                    <a:ext uri="{9D8B030D-6E8A-4147-A177-3AD203B41FA5}">
                      <a16:colId xmlns:a16="http://schemas.microsoft.com/office/drawing/2014/main" val="497571085"/>
                    </a:ext>
                  </a:extLst>
                </a:gridCol>
              </a:tblGrid>
              <a:tr h="777487">
                <a:tc>
                  <a:txBody>
                    <a:bodyPr/>
                    <a:lstStyle/>
                    <a:p>
                      <a:r>
                        <a:rPr lang="en-US" dirty="0"/>
                        <a:t>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24444940"/>
                  </a:ext>
                </a:extLst>
              </a:tr>
              <a:tr h="77748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BC0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73993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153886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A02B3F-D81C-0846-AB81-C9B5AEE28D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More bits means LESS colour??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8B05B1-BC50-6D4B-927C-A78F1D0C8F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Look at 2 bit: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Even if we swap in for that yellow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Now look at 3 bit:</a:t>
            </a:r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D611D0D-095F-AD43-A76D-CB91A0BB4BAE}"/>
              </a:ext>
            </a:extLst>
          </p:cNvPr>
          <p:cNvGraphicFramePr>
            <a:graphicFrameLocks/>
          </p:cNvGraphicFramePr>
          <p:nvPr/>
        </p:nvGraphicFramePr>
        <p:xfrm>
          <a:off x="18391" y="1225024"/>
          <a:ext cx="3809332" cy="12417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2333">
                  <a:extLst>
                    <a:ext uri="{9D8B030D-6E8A-4147-A177-3AD203B41FA5}">
                      <a16:colId xmlns:a16="http://schemas.microsoft.com/office/drawing/2014/main" val="2065354312"/>
                    </a:ext>
                  </a:extLst>
                </a:gridCol>
                <a:gridCol w="952333">
                  <a:extLst>
                    <a:ext uri="{9D8B030D-6E8A-4147-A177-3AD203B41FA5}">
                      <a16:colId xmlns:a16="http://schemas.microsoft.com/office/drawing/2014/main" val="1861961610"/>
                    </a:ext>
                  </a:extLst>
                </a:gridCol>
                <a:gridCol w="952333">
                  <a:extLst>
                    <a:ext uri="{9D8B030D-6E8A-4147-A177-3AD203B41FA5}">
                      <a16:colId xmlns:a16="http://schemas.microsoft.com/office/drawing/2014/main" val="161113132"/>
                    </a:ext>
                  </a:extLst>
                </a:gridCol>
                <a:gridCol w="952333">
                  <a:extLst>
                    <a:ext uri="{9D8B030D-6E8A-4147-A177-3AD203B41FA5}">
                      <a16:colId xmlns:a16="http://schemas.microsoft.com/office/drawing/2014/main" val="497571085"/>
                    </a:ext>
                  </a:extLst>
                </a:gridCol>
              </a:tblGrid>
              <a:tr h="620865">
                <a:tc>
                  <a:txBody>
                    <a:bodyPr/>
                    <a:lstStyle/>
                    <a:p>
                      <a:r>
                        <a:rPr lang="en-US" dirty="0"/>
                        <a:t>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24444940"/>
                  </a:ext>
                </a:extLst>
              </a:tr>
              <a:tr h="62086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7399353"/>
                  </a:ext>
                </a:extLst>
              </a:tr>
            </a:tbl>
          </a:graphicData>
        </a:graphic>
      </p:graphicFrame>
      <p:graphicFrame>
        <p:nvGraphicFramePr>
          <p:cNvPr id="5" name="Content Placeholder 3">
            <a:extLst>
              <a:ext uri="{FF2B5EF4-FFF2-40B4-BE49-F238E27FC236}">
                <a16:creationId xmlns:a16="http://schemas.microsoft.com/office/drawing/2014/main" id="{AD554C1E-36EA-CF47-AE58-9ACB20A02B0E}"/>
              </a:ext>
            </a:extLst>
          </p:cNvPr>
          <p:cNvGraphicFramePr>
            <a:graphicFrameLocks/>
          </p:cNvGraphicFramePr>
          <p:nvPr/>
        </p:nvGraphicFramePr>
        <p:xfrm>
          <a:off x="18391" y="3288607"/>
          <a:ext cx="3809332" cy="12417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2333">
                  <a:extLst>
                    <a:ext uri="{9D8B030D-6E8A-4147-A177-3AD203B41FA5}">
                      <a16:colId xmlns:a16="http://schemas.microsoft.com/office/drawing/2014/main" val="2065354312"/>
                    </a:ext>
                  </a:extLst>
                </a:gridCol>
                <a:gridCol w="952333">
                  <a:extLst>
                    <a:ext uri="{9D8B030D-6E8A-4147-A177-3AD203B41FA5}">
                      <a16:colId xmlns:a16="http://schemas.microsoft.com/office/drawing/2014/main" val="1861961610"/>
                    </a:ext>
                  </a:extLst>
                </a:gridCol>
                <a:gridCol w="952333">
                  <a:extLst>
                    <a:ext uri="{9D8B030D-6E8A-4147-A177-3AD203B41FA5}">
                      <a16:colId xmlns:a16="http://schemas.microsoft.com/office/drawing/2014/main" val="161113132"/>
                    </a:ext>
                  </a:extLst>
                </a:gridCol>
                <a:gridCol w="952333">
                  <a:extLst>
                    <a:ext uri="{9D8B030D-6E8A-4147-A177-3AD203B41FA5}">
                      <a16:colId xmlns:a16="http://schemas.microsoft.com/office/drawing/2014/main" val="497571085"/>
                    </a:ext>
                  </a:extLst>
                </a:gridCol>
              </a:tblGrid>
              <a:tr h="620865">
                <a:tc>
                  <a:txBody>
                    <a:bodyPr/>
                    <a:lstStyle/>
                    <a:p>
                      <a:r>
                        <a:rPr lang="en-US" dirty="0"/>
                        <a:t>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24444940"/>
                  </a:ext>
                </a:extLst>
              </a:tr>
              <a:tr h="62086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BC0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7399353"/>
                  </a:ext>
                </a:extLst>
              </a:tr>
            </a:tbl>
          </a:graphicData>
        </a:graphic>
      </p:graphicFrame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67C1E10A-308F-1C4B-8B64-9E3104F2D3B0}"/>
              </a:ext>
            </a:extLst>
          </p:cNvPr>
          <p:cNvGraphicFramePr>
            <a:graphicFrameLocks/>
          </p:cNvGraphicFramePr>
          <p:nvPr/>
        </p:nvGraphicFramePr>
        <p:xfrm>
          <a:off x="18391" y="5303025"/>
          <a:ext cx="11145136" cy="15549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3142">
                  <a:extLst>
                    <a:ext uri="{9D8B030D-6E8A-4147-A177-3AD203B41FA5}">
                      <a16:colId xmlns:a16="http://schemas.microsoft.com/office/drawing/2014/main" val="2065354312"/>
                    </a:ext>
                  </a:extLst>
                </a:gridCol>
                <a:gridCol w="1393142">
                  <a:extLst>
                    <a:ext uri="{9D8B030D-6E8A-4147-A177-3AD203B41FA5}">
                      <a16:colId xmlns:a16="http://schemas.microsoft.com/office/drawing/2014/main" val="1861961610"/>
                    </a:ext>
                  </a:extLst>
                </a:gridCol>
                <a:gridCol w="1393142">
                  <a:extLst>
                    <a:ext uri="{9D8B030D-6E8A-4147-A177-3AD203B41FA5}">
                      <a16:colId xmlns:a16="http://schemas.microsoft.com/office/drawing/2014/main" val="161113132"/>
                    </a:ext>
                  </a:extLst>
                </a:gridCol>
                <a:gridCol w="1393142">
                  <a:extLst>
                    <a:ext uri="{9D8B030D-6E8A-4147-A177-3AD203B41FA5}">
                      <a16:colId xmlns:a16="http://schemas.microsoft.com/office/drawing/2014/main" val="497571085"/>
                    </a:ext>
                  </a:extLst>
                </a:gridCol>
                <a:gridCol w="1393142">
                  <a:extLst>
                    <a:ext uri="{9D8B030D-6E8A-4147-A177-3AD203B41FA5}">
                      <a16:colId xmlns:a16="http://schemas.microsoft.com/office/drawing/2014/main" val="755547524"/>
                    </a:ext>
                  </a:extLst>
                </a:gridCol>
                <a:gridCol w="1393142">
                  <a:extLst>
                    <a:ext uri="{9D8B030D-6E8A-4147-A177-3AD203B41FA5}">
                      <a16:colId xmlns:a16="http://schemas.microsoft.com/office/drawing/2014/main" val="3349968023"/>
                    </a:ext>
                  </a:extLst>
                </a:gridCol>
                <a:gridCol w="1393142">
                  <a:extLst>
                    <a:ext uri="{9D8B030D-6E8A-4147-A177-3AD203B41FA5}">
                      <a16:colId xmlns:a16="http://schemas.microsoft.com/office/drawing/2014/main" val="1314402837"/>
                    </a:ext>
                  </a:extLst>
                </a:gridCol>
                <a:gridCol w="1393142">
                  <a:extLst>
                    <a:ext uri="{9D8B030D-6E8A-4147-A177-3AD203B41FA5}">
                      <a16:colId xmlns:a16="http://schemas.microsoft.com/office/drawing/2014/main" val="3112737556"/>
                    </a:ext>
                  </a:extLst>
                </a:gridCol>
              </a:tblGrid>
              <a:tr h="777487">
                <a:tc>
                  <a:txBody>
                    <a:bodyPr/>
                    <a:lstStyle/>
                    <a:p>
                      <a:r>
                        <a:rPr lang="en-US" dirty="0"/>
                        <a:t>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24444940"/>
                  </a:ext>
                </a:extLst>
              </a:tr>
              <a:tr h="77748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6F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DDE2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39E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73993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517135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A02B3F-D81C-0846-AB81-C9B5AEE28D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More bits means LESS colour??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8B05B1-BC50-6D4B-927C-A78F1D0C8F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3 bit is better, right? It has more colours.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But what happens in 3 bit if I want this colour?</a:t>
            </a:r>
          </a:p>
          <a:p>
            <a:endParaRPr lang="en-US" dirty="0"/>
          </a:p>
          <a:p>
            <a:r>
              <a:rPr lang="en-US" dirty="0"/>
              <a:t>I have it in 2 bit (01) but not in 3 bit.  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67C1E10A-308F-1C4B-8B64-9E3104F2D3B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69949925"/>
              </p:ext>
            </p:extLst>
          </p:nvPr>
        </p:nvGraphicFramePr>
        <p:xfrm>
          <a:off x="0" y="1177592"/>
          <a:ext cx="11145136" cy="15549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3142">
                  <a:extLst>
                    <a:ext uri="{9D8B030D-6E8A-4147-A177-3AD203B41FA5}">
                      <a16:colId xmlns:a16="http://schemas.microsoft.com/office/drawing/2014/main" val="2065354312"/>
                    </a:ext>
                  </a:extLst>
                </a:gridCol>
                <a:gridCol w="1393142">
                  <a:extLst>
                    <a:ext uri="{9D8B030D-6E8A-4147-A177-3AD203B41FA5}">
                      <a16:colId xmlns:a16="http://schemas.microsoft.com/office/drawing/2014/main" val="1861961610"/>
                    </a:ext>
                  </a:extLst>
                </a:gridCol>
                <a:gridCol w="1393142">
                  <a:extLst>
                    <a:ext uri="{9D8B030D-6E8A-4147-A177-3AD203B41FA5}">
                      <a16:colId xmlns:a16="http://schemas.microsoft.com/office/drawing/2014/main" val="161113132"/>
                    </a:ext>
                  </a:extLst>
                </a:gridCol>
                <a:gridCol w="1393142">
                  <a:extLst>
                    <a:ext uri="{9D8B030D-6E8A-4147-A177-3AD203B41FA5}">
                      <a16:colId xmlns:a16="http://schemas.microsoft.com/office/drawing/2014/main" val="497571085"/>
                    </a:ext>
                  </a:extLst>
                </a:gridCol>
                <a:gridCol w="1393142">
                  <a:extLst>
                    <a:ext uri="{9D8B030D-6E8A-4147-A177-3AD203B41FA5}">
                      <a16:colId xmlns:a16="http://schemas.microsoft.com/office/drawing/2014/main" val="755547524"/>
                    </a:ext>
                  </a:extLst>
                </a:gridCol>
                <a:gridCol w="1393142">
                  <a:extLst>
                    <a:ext uri="{9D8B030D-6E8A-4147-A177-3AD203B41FA5}">
                      <a16:colId xmlns:a16="http://schemas.microsoft.com/office/drawing/2014/main" val="3349968023"/>
                    </a:ext>
                  </a:extLst>
                </a:gridCol>
                <a:gridCol w="1393142">
                  <a:extLst>
                    <a:ext uri="{9D8B030D-6E8A-4147-A177-3AD203B41FA5}">
                      <a16:colId xmlns:a16="http://schemas.microsoft.com/office/drawing/2014/main" val="1314402837"/>
                    </a:ext>
                  </a:extLst>
                </a:gridCol>
                <a:gridCol w="1393142">
                  <a:extLst>
                    <a:ext uri="{9D8B030D-6E8A-4147-A177-3AD203B41FA5}">
                      <a16:colId xmlns:a16="http://schemas.microsoft.com/office/drawing/2014/main" val="3112737556"/>
                    </a:ext>
                  </a:extLst>
                </a:gridCol>
              </a:tblGrid>
              <a:tr h="777487">
                <a:tc>
                  <a:txBody>
                    <a:bodyPr/>
                    <a:lstStyle/>
                    <a:p>
                      <a:r>
                        <a:rPr lang="en-US" dirty="0"/>
                        <a:t>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24444940"/>
                  </a:ext>
                </a:extLst>
              </a:tr>
              <a:tr h="77748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6F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DDE2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39E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7399353"/>
                  </a:ext>
                </a:extLst>
              </a:tr>
            </a:tbl>
          </a:graphicData>
        </a:graphic>
      </p:graphicFrame>
      <p:graphicFrame>
        <p:nvGraphicFramePr>
          <p:cNvPr id="7" name="Content Placeholder 3">
            <a:extLst>
              <a:ext uri="{FF2B5EF4-FFF2-40B4-BE49-F238E27FC236}">
                <a16:creationId xmlns:a16="http://schemas.microsoft.com/office/drawing/2014/main" id="{3DA1D77A-C5F7-2C41-9D9F-61238E09DD2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04408180"/>
              </p:ext>
            </p:extLst>
          </p:nvPr>
        </p:nvGraphicFramePr>
        <p:xfrm>
          <a:off x="18391" y="2990470"/>
          <a:ext cx="5084580" cy="15549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1145">
                  <a:extLst>
                    <a:ext uri="{9D8B030D-6E8A-4147-A177-3AD203B41FA5}">
                      <a16:colId xmlns:a16="http://schemas.microsoft.com/office/drawing/2014/main" val="2065354312"/>
                    </a:ext>
                  </a:extLst>
                </a:gridCol>
                <a:gridCol w="1271145">
                  <a:extLst>
                    <a:ext uri="{9D8B030D-6E8A-4147-A177-3AD203B41FA5}">
                      <a16:colId xmlns:a16="http://schemas.microsoft.com/office/drawing/2014/main" val="1861961610"/>
                    </a:ext>
                  </a:extLst>
                </a:gridCol>
                <a:gridCol w="1271145">
                  <a:extLst>
                    <a:ext uri="{9D8B030D-6E8A-4147-A177-3AD203B41FA5}">
                      <a16:colId xmlns:a16="http://schemas.microsoft.com/office/drawing/2014/main" val="161113132"/>
                    </a:ext>
                  </a:extLst>
                </a:gridCol>
                <a:gridCol w="1271145">
                  <a:extLst>
                    <a:ext uri="{9D8B030D-6E8A-4147-A177-3AD203B41FA5}">
                      <a16:colId xmlns:a16="http://schemas.microsoft.com/office/drawing/2014/main" val="497571085"/>
                    </a:ext>
                  </a:extLst>
                </a:gridCol>
              </a:tblGrid>
              <a:tr h="777487">
                <a:tc>
                  <a:txBody>
                    <a:bodyPr/>
                    <a:lstStyle/>
                    <a:p>
                      <a:r>
                        <a:rPr lang="en-US" dirty="0"/>
                        <a:t>00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24444940"/>
                  </a:ext>
                </a:extLst>
              </a:tr>
              <a:tr h="77748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7399353"/>
                  </a:ext>
                </a:extLst>
              </a:tr>
            </a:tbl>
          </a:graphicData>
        </a:graphic>
      </p:graphicFrame>
      <p:graphicFrame>
        <p:nvGraphicFramePr>
          <p:cNvPr id="8" name="Content Placeholder 3">
            <a:extLst>
              <a:ext uri="{FF2B5EF4-FFF2-40B4-BE49-F238E27FC236}">
                <a16:creationId xmlns:a16="http://schemas.microsoft.com/office/drawing/2014/main" id="{107F3E03-EE69-B249-B547-8B1B08D6D9E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06260559"/>
              </p:ext>
            </p:extLst>
          </p:nvPr>
        </p:nvGraphicFramePr>
        <p:xfrm>
          <a:off x="7035880" y="4545444"/>
          <a:ext cx="1271145" cy="7774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1145">
                  <a:extLst>
                    <a:ext uri="{9D8B030D-6E8A-4147-A177-3AD203B41FA5}">
                      <a16:colId xmlns:a16="http://schemas.microsoft.com/office/drawing/2014/main" val="1861961610"/>
                    </a:ext>
                  </a:extLst>
                </a:gridCol>
              </a:tblGrid>
              <a:tr h="77748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73993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1172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9968E-7B48-B34F-A225-BE0DB7348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Channels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209553-833D-1B4B-BE23-A0FA07634F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split the colours up. </a:t>
            </a:r>
          </a:p>
          <a:p>
            <a:r>
              <a:rPr lang="en-US" dirty="0"/>
              <a:t>Every colour can be made with a mixture of Red, Green and Blue. RGB. </a:t>
            </a:r>
          </a:p>
          <a:p>
            <a:endParaRPr lang="en-US" dirty="0"/>
          </a:p>
          <a:p>
            <a:r>
              <a:rPr lang="en-US" dirty="0"/>
              <a:t>So for one bitmap image we split it into 3 channels. </a:t>
            </a:r>
          </a:p>
          <a:p>
            <a:endParaRPr lang="en-US" dirty="0"/>
          </a:p>
          <a:p>
            <a:r>
              <a:rPr lang="en-US" dirty="0"/>
              <a:t>A red channel </a:t>
            </a:r>
          </a:p>
          <a:p>
            <a:r>
              <a:rPr lang="en-US" dirty="0"/>
              <a:t>A green channel </a:t>
            </a:r>
          </a:p>
          <a:p>
            <a:r>
              <a:rPr lang="en-US" dirty="0"/>
              <a:t>A blue channel </a:t>
            </a:r>
          </a:p>
          <a:p>
            <a:endParaRPr lang="en-US" dirty="0"/>
          </a:p>
          <a:p>
            <a:r>
              <a:rPr lang="en-US" dirty="0"/>
              <a:t>Channel = Another word for layer </a:t>
            </a:r>
          </a:p>
        </p:txBody>
      </p:sp>
    </p:spTree>
    <p:extLst>
      <p:ext uri="{BB962C8B-B14F-4D97-AF65-F5344CB8AC3E}">
        <p14:creationId xmlns:p14="http://schemas.microsoft.com/office/powerpoint/2010/main" val="34024010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FFF92E-44FA-6E4F-B2EE-B840DADE0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This grey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C3AA0D-1878-364C-B342-536B7396B5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 this grey is actually not grey</a:t>
            </a:r>
          </a:p>
          <a:p>
            <a:endParaRPr lang="en-US" dirty="0"/>
          </a:p>
          <a:p>
            <a:r>
              <a:rPr lang="en-US" dirty="0"/>
              <a:t>Its 89 Red, 89 Green and 89 Blue (that was just a super coincidence) </a:t>
            </a:r>
          </a:p>
          <a:p>
            <a:endParaRPr lang="en-US" dirty="0"/>
          </a:p>
          <a:p>
            <a:r>
              <a:rPr lang="en-US" dirty="0"/>
              <a:t>But that 89 Red, 89 Green and 89 Blue, is that Decimal 89 or Hex 89…. Its decimal 89….. Why decimal 89, just because it was common to use for 8-bit images.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A6A37C3-B408-5842-87DD-CCB8052BC4D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47011123"/>
              </p:ext>
            </p:extLst>
          </p:nvPr>
        </p:nvGraphicFramePr>
        <p:xfrm>
          <a:off x="5015694" y="677916"/>
          <a:ext cx="1271145" cy="7774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1145">
                  <a:extLst>
                    <a:ext uri="{9D8B030D-6E8A-4147-A177-3AD203B41FA5}">
                      <a16:colId xmlns:a16="http://schemas.microsoft.com/office/drawing/2014/main" val="1861961610"/>
                    </a:ext>
                  </a:extLst>
                </a:gridCol>
              </a:tblGrid>
              <a:tr h="77748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7399353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185B872-F7A4-6748-B323-5BEE180025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7232154"/>
              </p:ext>
            </p:extLst>
          </p:nvPr>
        </p:nvGraphicFramePr>
        <p:xfrm>
          <a:off x="266994" y="3951964"/>
          <a:ext cx="11726528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6048">
                  <a:extLst>
                    <a:ext uri="{9D8B030D-6E8A-4147-A177-3AD203B41FA5}">
                      <a16:colId xmlns:a16="http://schemas.microsoft.com/office/drawing/2014/main" val="1347477008"/>
                    </a:ext>
                  </a:extLst>
                </a:gridCol>
                <a:gridCol w="1066048">
                  <a:extLst>
                    <a:ext uri="{9D8B030D-6E8A-4147-A177-3AD203B41FA5}">
                      <a16:colId xmlns:a16="http://schemas.microsoft.com/office/drawing/2014/main" val="805852762"/>
                    </a:ext>
                  </a:extLst>
                </a:gridCol>
                <a:gridCol w="1066048">
                  <a:extLst>
                    <a:ext uri="{9D8B030D-6E8A-4147-A177-3AD203B41FA5}">
                      <a16:colId xmlns:a16="http://schemas.microsoft.com/office/drawing/2014/main" val="1969897697"/>
                    </a:ext>
                  </a:extLst>
                </a:gridCol>
                <a:gridCol w="1066048">
                  <a:extLst>
                    <a:ext uri="{9D8B030D-6E8A-4147-A177-3AD203B41FA5}">
                      <a16:colId xmlns:a16="http://schemas.microsoft.com/office/drawing/2014/main" val="639848937"/>
                    </a:ext>
                  </a:extLst>
                </a:gridCol>
                <a:gridCol w="1066048">
                  <a:extLst>
                    <a:ext uri="{9D8B030D-6E8A-4147-A177-3AD203B41FA5}">
                      <a16:colId xmlns:a16="http://schemas.microsoft.com/office/drawing/2014/main" val="363738613"/>
                    </a:ext>
                  </a:extLst>
                </a:gridCol>
                <a:gridCol w="1066048">
                  <a:extLst>
                    <a:ext uri="{9D8B030D-6E8A-4147-A177-3AD203B41FA5}">
                      <a16:colId xmlns:a16="http://schemas.microsoft.com/office/drawing/2014/main" val="1337394059"/>
                    </a:ext>
                  </a:extLst>
                </a:gridCol>
                <a:gridCol w="1066048">
                  <a:extLst>
                    <a:ext uri="{9D8B030D-6E8A-4147-A177-3AD203B41FA5}">
                      <a16:colId xmlns:a16="http://schemas.microsoft.com/office/drawing/2014/main" val="2768084254"/>
                    </a:ext>
                  </a:extLst>
                </a:gridCol>
                <a:gridCol w="1066048">
                  <a:extLst>
                    <a:ext uri="{9D8B030D-6E8A-4147-A177-3AD203B41FA5}">
                      <a16:colId xmlns:a16="http://schemas.microsoft.com/office/drawing/2014/main" val="3391871278"/>
                    </a:ext>
                  </a:extLst>
                </a:gridCol>
                <a:gridCol w="582538">
                  <a:extLst>
                    <a:ext uri="{9D8B030D-6E8A-4147-A177-3AD203B41FA5}">
                      <a16:colId xmlns:a16="http://schemas.microsoft.com/office/drawing/2014/main" val="782661946"/>
                    </a:ext>
                  </a:extLst>
                </a:gridCol>
                <a:gridCol w="1549558">
                  <a:extLst>
                    <a:ext uri="{9D8B030D-6E8A-4147-A177-3AD203B41FA5}">
                      <a16:colId xmlns:a16="http://schemas.microsoft.com/office/drawing/2014/main" val="3682929836"/>
                    </a:ext>
                  </a:extLst>
                </a:gridCol>
                <a:gridCol w="1066048">
                  <a:extLst>
                    <a:ext uri="{9D8B030D-6E8A-4147-A177-3AD203B41FA5}">
                      <a16:colId xmlns:a16="http://schemas.microsoft.com/office/drawing/2014/main" val="9460953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  <a:r>
                        <a:rPr lang="en-US" baseline="300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  <a:r>
                        <a:rPr lang="en-US" baseline="300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  <a:r>
                        <a:rPr lang="en-US" baseline="300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  <a:r>
                        <a:rPr lang="en-US" baseline="300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  <a:r>
                        <a:rPr lang="en-US" baseline="300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  <a:r>
                        <a:rPr lang="en-US" baseline="30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  <a:r>
                        <a:rPr lang="en-US" baseline="30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  <a:r>
                        <a:rPr lang="en-US" baseline="30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/>
                        <a:t>What colour is 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/>
                        <a:t>When it mixed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64266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28375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590000"/>
                    </a:solidFill>
                  </a:tcPr>
                </a:tc>
                <a:tc rowSpan="3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8969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Green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590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85716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0059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73204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88996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B901A8-8D32-A54F-85AA-9B1B737F1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Bitmap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2EF5ED-1134-C841-BA78-8699B2AAEA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What’s a map? </a:t>
            </a:r>
          </a:p>
          <a:p>
            <a:endParaRPr lang="en-US" dirty="0"/>
          </a:p>
          <a:p>
            <a:r>
              <a:rPr lang="en-US" dirty="0"/>
              <a:t>A drawing of locations, usually used to guide you. </a:t>
            </a:r>
          </a:p>
          <a:p>
            <a:endParaRPr lang="en-US" dirty="0"/>
          </a:p>
          <a:p>
            <a:r>
              <a:rPr lang="en-US" dirty="0"/>
              <a:t>What’s a bit</a:t>
            </a:r>
          </a:p>
          <a:p>
            <a:endParaRPr lang="en-US" dirty="0"/>
          </a:p>
          <a:p>
            <a:r>
              <a:rPr lang="en-US" dirty="0"/>
              <a:t>Binary 1 or Binary 0 </a:t>
            </a:r>
          </a:p>
          <a:p>
            <a:endParaRPr lang="en-US" dirty="0"/>
          </a:p>
          <a:p>
            <a:r>
              <a:rPr lang="en-US" dirty="0"/>
              <a:t>What’s a bitmap?</a:t>
            </a:r>
          </a:p>
          <a:p>
            <a:r>
              <a:rPr lang="en-US" dirty="0"/>
              <a:t>A map of 1’s and 0’s </a:t>
            </a:r>
          </a:p>
          <a:p>
            <a:endParaRPr lang="en-US" dirty="0"/>
          </a:p>
          <a:p>
            <a:r>
              <a:rPr lang="en-US" dirty="0"/>
              <a:t>Used for images</a:t>
            </a:r>
          </a:p>
        </p:txBody>
      </p:sp>
    </p:spTree>
    <p:extLst>
      <p:ext uri="{BB962C8B-B14F-4D97-AF65-F5344CB8AC3E}">
        <p14:creationId xmlns:p14="http://schemas.microsoft.com/office/powerpoint/2010/main" val="25906190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4D965E-5D39-8B41-9522-11891101E9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 how does it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170215-C13B-684E-BA87-3FDF6D84D9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Most images are split into a red channel, green channel and blue channel. </a:t>
            </a:r>
          </a:p>
          <a:p>
            <a:r>
              <a:rPr lang="en-US" dirty="0"/>
              <a:t>Then these channels are merged and the mix of colors is what you see as your final image 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EE0EF5-0F26-6B4D-835F-3F2882DA7F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1814" y="1854052"/>
            <a:ext cx="9640185" cy="5003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186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D4267-AB69-EE48-901F-29AB9114A7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Real Numbers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DF5F9B-888A-BB42-8AA9-33A4A0CC76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91" y="677916"/>
            <a:ext cx="11698687" cy="6180083"/>
          </a:xfrm>
        </p:spPr>
        <p:txBody>
          <a:bodyPr/>
          <a:lstStyle/>
          <a:p>
            <a:r>
              <a:rPr lang="en-US" dirty="0"/>
              <a:t>This grey box was 89 Red, 89 Green and 89 Blue</a:t>
            </a:r>
          </a:p>
          <a:p>
            <a:endParaRPr lang="en-US" dirty="0"/>
          </a:p>
          <a:p>
            <a:r>
              <a:rPr lang="en-US" dirty="0"/>
              <a:t>Its an 8 bit image. It has 3 channels. Red, Green and Blue, so when its merged it blends into grey. </a:t>
            </a:r>
          </a:p>
          <a:p>
            <a:r>
              <a:rPr lang="en-US" dirty="0"/>
              <a:t>For each pixel, which is an 8x8 square, each square is 8 binary bits long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For a more complicated image, each square is still 8 bits, but the values change based on how much red, green and blue is needed.</a:t>
            </a:r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9B47877-32F2-F343-A8AB-C2EBDBA9527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75336026"/>
              </p:ext>
            </p:extLst>
          </p:nvPr>
        </p:nvGraphicFramePr>
        <p:xfrm>
          <a:off x="7142205" y="677916"/>
          <a:ext cx="1271145" cy="7774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1145">
                  <a:extLst>
                    <a:ext uri="{9D8B030D-6E8A-4147-A177-3AD203B41FA5}">
                      <a16:colId xmlns:a16="http://schemas.microsoft.com/office/drawing/2014/main" val="1861961610"/>
                    </a:ext>
                  </a:extLst>
                </a:gridCol>
              </a:tblGrid>
              <a:tr h="77748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7399353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53362A7-7124-1149-88DE-E48EA16263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4383729"/>
              </p:ext>
            </p:extLst>
          </p:nvPr>
        </p:nvGraphicFramePr>
        <p:xfrm>
          <a:off x="120719" y="3436074"/>
          <a:ext cx="4023760" cy="2029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2970">
                  <a:extLst>
                    <a:ext uri="{9D8B030D-6E8A-4147-A177-3AD203B41FA5}">
                      <a16:colId xmlns:a16="http://schemas.microsoft.com/office/drawing/2014/main" val="2791542923"/>
                    </a:ext>
                  </a:extLst>
                </a:gridCol>
                <a:gridCol w="502970">
                  <a:extLst>
                    <a:ext uri="{9D8B030D-6E8A-4147-A177-3AD203B41FA5}">
                      <a16:colId xmlns:a16="http://schemas.microsoft.com/office/drawing/2014/main" val="1437219596"/>
                    </a:ext>
                  </a:extLst>
                </a:gridCol>
                <a:gridCol w="502970">
                  <a:extLst>
                    <a:ext uri="{9D8B030D-6E8A-4147-A177-3AD203B41FA5}">
                      <a16:colId xmlns:a16="http://schemas.microsoft.com/office/drawing/2014/main" val="1654787232"/>
                    </a:ext>
                  </a:extLst>
                </a:gridCol>
                <a:gridCol w="502970">
                  <a:extLst>
                    <a:ext uri="{9D8B030D-6E8A-4147-A177-3AD203B41FA5}">
                      <a16:colId xmlns:a16="http://schemas.microsoft.com/office/drawing/2014/main" val="1759059590"/>
                    </a:ext>
                  </a:extLst>
                </a:gridCol>
                <a:gridCol w="502970">
                  <a:extLst>
                    <a:ext uri="{9D8B030D-6E8A-4147-A177-3AD203B41FA5}">
                      <a16:colId xmlns:a16="http://schemas.microsoft.com/office/drawing/2014/main" val="1289343823"/>
                    </a:ext>
                  </a:extLst>
                </a:gridCol>
                <a:gridCol w="502970">
                  <a:extLst>
                    <a:ext uri="{9D8B030D-6E8A-4147-A177-3AD203B41FA5}">
                      <a16:colId xmlns:a16="http://schemas.microsoft.com/office/drawing/2014/main" val="2731971475"/>
                    </a:ext>
                  </a:extLst>
                </a:gridCol>
                <a:gridCol w="502970">
                  <a:extLst>
                    <a:ext uri="{9D8B030D-6E8A-4147-A177-3AD203B41FA5}">
                      <a16:colId xmlns:a16="http://schemas.microsoft.com/office/drawing/2014/main" val="1573258459"/>
                    </a:ext>
                  </a:extLst>
                </a:gridCol>
                <a:gridCol w="502970">
                  <a:extLst>
                    <a:ext uri="{9D8B030D-6E8A-4147-A177-3AD203B41FA5}">
                      <a16:colId xmlns:a16="http://schemas.microsoft.com/office/drawing/2014/main" val="3273755806"/>
                    </a:ext>
                  </a:extLst>
                </a:gridCol>
              </a:tblGrid>
              <a:tr h="253633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bg1"/>
                          </a:solidFill>
                        </a:rPr>
                        <a:t>01011001</a:t>
                      </a:r>
                    </a:p>
                  </a:txBody>
                  <a:tcPr marL="12625" marR="12625" marT="6313" marB="63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bg1"/>
                          </a:solidFill>
                        </a:rPr>
                        <a:t>01011001</a:t>
                      </a:r>
                    </a:p>
                  </a:txBody>
                  <a:tcPr marL="12625" marR="12625" marT="6313" marB="63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bg1"/>
                          </a:solidFill>
                        </a:rPr>
                        <a:t>01011001</a:t>
                      </a:r>
                    </a:p>
                  </a:txBody>
                  <a:tcPr marL="12625" marR="12625" marT="6313" marB="63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bg1"/>
                          </a:solidFill>
                        </a:rPr>
                        <a:t>01011001</a:t>
                      </a:r>
                    </a:p>
                  </a:txBody>
                  <a:tcPr marL="12625" marR="12625" marT="6313" marB="63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bg1"/>
                          </a:solidFill>
                        </a:rPr>
                        <a:t>01011001</a:t>
                      </a:r>
                    </a:p>
                  </a:txBody>
                  <a:tcPr marL="12625" marR="12625" marT="6313" marB="63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bg1"/>
                          </a:solidFill>
                        </a:rPr>
                        <a:t>01011001</a:t>
                      </a:r>
                    </a:p>
                  </a:txBody>
                  <a:tcPr marL="12625" marR="12625" marT="6313" marB="63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bg1"/>
                          </a:solidFill>
                        </a:rPr>
                        <a:t>01011001</a:t>
                      </a:r>
                    </a:p>
                  </a:txBody>
                  <a:tcPr marL="12625" marR="12625" marT="6313" marB="63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bg1"/>
                          </a:solidFill>
                        </a:rPr>
                        <a:t>01011001</a:t>
                      </a:r>
                    </a:p>
                  </a:txBody>
                  <a:tcPr marL="12625" marR="12625" marT="6313" marB="63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6502547"/>
                  </a:ext>
                </a:extLst>
              </a:tr>
              <a:tr h="253633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bg1"/>
                          </a:solidFill>
                        </a:rPr>
                        <a:t>01011001</a:t>
                      </a:r>
                    </a:p>
                  </a:txBody>
                  <a:tcPr marL="12625" marR="12625" marT="6313" marB="63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bg1"/>
                          </a:solidFill>
                        </a:rPr>
                        <a:t>01011001</a:t>
                      </a:r>
                    </a:p>
                  </a:txBody>
                  <a:tcPr marL="12625" marR="12625" marT="6313" marB="63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bg1"/>
                          </a:solidFill>
                        </a:rPr>
                        <a:t>01011001</a:t>
                      </a:r>
                    </a:p>
                  </a:txBody>
                  <a:tcPr marL="12625" marR="12625" marT="6313" marB="63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bg1"/>
                          </a:solidFill>
                        </a:rPr>
                        <a:t>01011001</a:t>
                      </a:r>
                    </a:p>
                  </a:txBody>
                  <a:tcPr marL="12625" marR="12625" marT="6313" marB="63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bg1"/>
                          </a:solidFill>
                        </a:rPr>
                        <a:t>01011001</a:t>
                      </a:r>
                    </a:p>
                  </a:txBody>
                  <a:tcPr marL="12625" marR="12625" marT="6313" marB="63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bg1"/>
                          </a:solidFill>
                        </a:rPr>
                        <a:t>01011001</a:t>
                      </a:r>
                    </a:p>
                  </a:txBody>
                  <a:tcPr marL="12625" marR="12625" marT="6313" marB="63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bg1"/>
                          </a:solidFill>
                        </a:rPr>
                        <a:t>01011001</a:t>
                      </a:r>
                    </a:p>
                  </a:txBody>
                  <a:tcPr marL="12625" marR="12625" marT="6313" marB="63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bg1"/>
                          </a:solidFill>
                        </a:rPr>
                        <a:t>01011001</a:t>
                      </a:r>
                    </a:p>
                  </a:txBody>
                  <a:tcPr marL="12625" marR="12625" marT="6313" marB="63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1482207"/>
                  </a:ext>
                </a:extLst>
              </a:tr>
              <a:tr h="253633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bg1"/>
                          </a:solidFill>
                        </a:rPr>
                        <a:t>01011001</a:t>
                      </a:r>
                    </a:p>
                  </a:txBody>
                  <a:tcPr marL="12625" marR="12625" marT="6313" marB="63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bg1"/>
                          </a:solidFill>
                        </a:rPr>
                        <a:t>01011001</a:t>
                      </a:r>
                    </a:p>
                  </a:txBody>
                  <a:tcPr marL="12625" marR="12625" marT="6313" marB="63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bg1"/>
                          </a:solidFill>
                        </a:rPr>
                        <a:t>01011001</a:t>
                      </a:r>
                    </a:p>
                  </a:txBody>
                  <a:tcPr marL="12625" marR="12625" marT="6313" marB="63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bg1"/>
                          </a:solidFill>
                        </a:rPr>
                        <a:t>01011001</a:t>
                      </a:r>
                    </a:p>
                  </a:txBody>
                  <a:tcPr marL="12625" marR="12625" marT="6313" marB="63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bg1"/>
                          </a:solidFill>
                        </a:rPr>
                        <a:t>01011001</a:t>
                      </a:r>
                    </a:p>
                  </a:txBody>
                  <a:tcPr marL="12625" marR="12625" marT="6313" marB="63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bg1"/>
                          </a:solidFill>
                        </a:rPr>
                        <a:t>01011001</a:t>
                      </a:r>
                    </a:p>
                  </a:txBody>
                  <a:tcPr marL="12625" marR="12625" marT="6313" marB="63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bg1"/>
                          </a:solidFill>
                        </a:rPr>
                        <a:t>01011001</a:t>
                      </a:r>
                    </a:p>
                  </a:txBody>
                  <a:tcPr marL="12625" marR="12625" marT="6313" marB="63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bg1"/>
                          </a:solidFill>
                        </a:rPr>
                        <a:t>01011001</a:t>
                      </a:r>
                    </a:p>
                  </a:txBody>
                  <a:tcPr marL="12625" marR="12625" marT="6313" marB="63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1758177"/>
                  </a:ext>
                </a:extLst>
              </a:tr>
              <a:tr h="253633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bg1"/>
                          </a:solidFill>
                        </a:rPr>
                        <a:t>01011001</a:t>
                      </a:r>
                    </a:p>
                  </a:txBody>
                  <a:tcPr marL="12625" marR="12625" marT="6313" marB="63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bg1"/>
                          </a:solidFill>
                        </a:rPr>
                        <a:t>01011001</a:t>
                      </a:r>
                    </a:p>
                  </a:txBody>
                  <a:tcPr marL="12625" marR="12625" marT="6313" marB="63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bg1"/>
                          </a:solidFill>
                        </a:rPr>
                        <a:t>01011001</a:t>
                      </a:r>
                    </a:p>
                  </a:txBody>
                  <a:tcPr marL="12625" marR="12625" marT="6313" marB="63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bg1"/>
                          </a:solidFill>
                        </a:rPr>
                        <a:t>01011001</a:t>
                      </a:r>
                    </a:p>
                  </a:txBody>
                  <a:tcPr marL="12625" marR="12625" marT="6313" marB="63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bg1"/>
                          </a:solidFill>
                        </a:rPr>
                        <a:t>01011001</a:t>
                      </a:r>
                    </a:p>
                  </a:txBody>
                  <a:tcPr marL="12625" marR="12625" marT="6313" marB="63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bg1"/>
                          </a:solidFill>
                        </a:rPr>
                        <a:t>01011001</a:t>
                      </a:r>
                    </a:p>
                  </a:txBody>
                  <a:tcPr marL="12625" marR="12625" marT="6313" marB="63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bg1"/>
                          </a:solidFill>
                        </a:rPr>
                        <a:t>01011001</a:t>
                      </a:r>
                    </a:p>
                  </a:txBody>
                  <a:tcPr marL="12625" marR="12625" marT="6313" marB="63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bg1"/>
                          </a:solidFill>
                        </a:rPr>
                        <a:t>01011001</a:t>
                      </a:r>
                    </a:p>
                  </a:txBody>
                  <a:tcPr marL="12625" marR="12625" marT="6313" marB="63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8882161"/>
                  </a:ext>
                </a:extLst>
              </a:tr>
              <a:tr h="253633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bg1"/>
                          </a:solidFill>
                        </a:rPr>
                        <a:t>01011001</a:t>
                      </a:r>
                    </a:p>
                  </a:txBody>
                  <a:tcPr marL="12625" marR="12625" marT="6313" marB="63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bg1"/>
                          </a:solidFill>
                        </a:rPr>
                        <a:t>01011001</a:t>
                      </a:r>
                    </a:p>
                  </a:txBody>
                  <a:tcPr marL="12625" marR="12625" marT="6313" marB="63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bg1"/>
                          </a:solidFill>
                        </a:rPr>
                        <a:t>01011001</a:t>
                      </a:r>
                    </a:p>
                  </a:txBody>
                  <a:tcPr marL="12625" marR="12625" marT="6313" marB="63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bg1"/>
                          </a:solidFill>
                        </a:rPr>
                        <a:t>01011001</a:t>
                      </a:r>
                    </a:p>
                  </a:txBody>
                  <a:tcPr marL="12625" marR="12625" marT="6313" marB="63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bg1"/>
                          </a:solidFill>
                        </a:rPr>
                        <a:t>01011001</a:t>
                      </a:r>
                    </a:p>
                  </a:txBody>
                  <a:tcPr marL="12625" marR="12625" marT="6313" marB="63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bg1"/>
                          </a:solidFill>
                        </a:rPr>
                        <a:t>01011001</a:t>
                      </a:r>
                    </a:p>
                  </a:txBody>
                  <a:tcPr marL="12625" marR="12625" marT="6313" marB="63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bg1"/>
                          </a:solidFill>
                        </a:rPr>
                        <a:t>01011001</a:t>
                      </a:r>
                    </a:p>
                  </a:txBody>
                  <a:tcPr marL="12625" marR="12625" marT="6313" marB="63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bg1"/>
                          </a:solidFill>
                        </a:rPr>
                        <a:t>01011001</a:t>
                      </a:r>
                    </a:p>
                  </a:txBody>
                  <a:tcPr marL="12625" marR="12625" marT="6313" marB="63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3237494"/>
                  </a:ext>
                </a:extLst>
              </a:tr>
              <a:tr h="253633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bg1"/>
                          </a:solidFill>
                        </a:rPr>
                        <a:t>01011001</a:t>
                      </a:r>
                    </a:p>
                  </a:txBody>
                  <a:tcPr marL="12625" marR="12625" marT="6313" marB="63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bg1"/>
                          </a:solidFill>
                        </a:rPr>
                        <a:t>01011001</a:t>
                      </a:r>
                    </a:p>
                  </a:txBody>
                  <a:tcPr marL="12625" marR="12625" marT="6313" marB="63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bg1"/>
                          </a:solidFill>
                        </a:rPr>
                        <a:t>01011001</a:t>
                      </a:r>
                    </a:p>
                  </a:txBody>
                  <a:tcPr marL="12625" marR="12625" marT="6313" marB="63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bg1"/>
                          </a:solidFill>
                        </a:rPr>
                        <a:t>01011001</a:t>
                      </a:r>
                    </a:p>
                  </a:txBody>
                  <a:tcPr marL="12625" marR="12625" marT="6313" marB="63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bg1"/>
                          </a:solidFill>
                        </a:rPr>
                        <a:t>01011001</a:t>
                      </a:r>
                    </a:p>
                  </a:txBody>
                  <a:tcPr marL="12625" marR="12625" marT="6313" marB="63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bg1"/>
                          </a:solidFill>
                        </a:rPr>
                        <a:t>01011001</a:t>
                      </a:r>
                    </a:p>
                  </a:txBody>
                  <a:tcPr marL="12625" marR="12625" marT="6313" marB="63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bg1"/>
                          </a:solidFill>
                        </a:rPr>
                        <a:t>01011001</a:t>
                      </a:r>
                    </a:p>
                  </a:txBody>
                  <a:tcPr marL="12625" marR="12625" marT="6313" marB="63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bg1"/>
                          </a:solidFill>
                        </a:rPr>
                        <a:t>01011001</a:t>
                      </a:r>
                    </a:p>
                  </a:txBody>
                  <a:tcPr marL="12625" marR="12625" marT="6313" marB="63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7852078"/>
                  </a:ext>
                </a:extLst>
              </a:tr>
              <a:tr h="253633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bg1"/>
                          </a:solidFill>
                        </a:rPr>
                        <a:t>01011001</a:t>
                      </a:r>
                    </a:p>
                  </a:txBody>
                  <a:tcPr marL="12625" marR="12625" marT="6313" marB="63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bg1"/>
                          </a:solidFill>
                        </a:rPr>
                        <a:t>01011001</a:t>
                      </a:r>
                    </a:p>
                  </a:txBody>
                  <a:tcPr marL="12625" marR="12625" marT="6313" marB="63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bg1"/>
                          </a:solidFill>
                        </a:rPr>
                        <a:t>01011001</a:t>
                      </a:r>
                    </a:p>
                  </a:txBody>
                  <a:tcPr marL="12625" marR="12625" marT="6313" marB="63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bg1"/>
                          </a:solidFill>
                        </a:rPr>
                        <a:t>01011001</a:t>
                      </a:r>
                    </a:p>
                  </a:txBody>
                  <a:tcPr marL="12625" marR="12625" marT="6313" marB="63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bg1"/>
                          </a:solidFill>
                        </a:rPr>
                        <a:t>01011001</a:t>
                      </a:r>
                    </a:p>
                  </a:txBody>
                  <a:tcPr marL="12625" marR="12625" marT="6313" marB="63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bg1"/>
                          </a:solidFill>
                        </a:rPr>
                        <a:t>01011001</a:t>
                      </a:r>
                    </a:p>
                  </a:txBody>
                  <a:tcPr marL="12625" marR="12625" marT="6313" marB="63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bg1"/>
                          </a:solidFill>
                        </a:rPr>
                        <a:t>01011001</a:t>
                      </a:r>
                    </a:p>
                  </a:txBody>
                  <a:tcPr marL="12625" marR="12625" marT="6313" marB="63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bg1"/>
                          </a:solidFill>
                        </a:rPr>
                        <a:t>01011001</a:t>
                      </a:r>
                    </a:p>
                  </a:txBody>
                  <a:tcPr marL="12625" marR="12625" marT="6313" marB="63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7761323"/>
                  </a:ext>
                </a:extLst>
              </a:tr>
              <a:tr h="253633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bg1"/>
                          </a:solidFill>
                        </a:rPr>
                        <a:t>01011001</a:t>
                      </a:r>
                    </a:p>
                  </a:txBody>
                  <a:tcPr marL="12625" marR="12625" marT="6313" marB="63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bg1"/>
                          </a:solidFill>
                        </a:rPr>
                        <a:t>01011001</a:t>
                      </a:r>
                    </a:p>
                  </a:txBody>
                  <a:tcPr marL="12625" marR="12625" marT="6313" marB="63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bg1"/>
                          </a:solidFill>
                        </a:rPr>
                        <a:t>01011001</a:t>
                      </a:r>
                    </a:p>
                  </a:txBody>
                  <a:tcPr marL="12625" marR="12625" marT="6313" marB="63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bg1"/>
                          </a:solidFill>
                        </a:rPr>
                        <a:t>01011001</a:t>
                      </a:r>
                    </a:p>
                  </a:txBody>
                  <a:tcPr marL="12625" marR="12625" marT="6313" marB="63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bg1"/>
                          </a:solidFill>
                        </a:rPr>
                        <a:t>01011001</a:t>
                      </a:r>
                    </a:p>
                  </a:txBody>
                  <a:tcPr marL="12625" marR="12625" marT="6313" marB="63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bg1"/>
                          </a:solidFill>
                        </a:rPr>
                        <a:t>01011001</a:t>
                      </a:r>
                    </a:p>
                  </a:txBody>
                  <a:tcPr marL="12625" marR="12625" marT="6313" marB="63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bg1"/>
                          </a:solidFill>
                        </a:rPr>
                        <a:t>01011001</a:t>
                      </a:r>
                    </a:p>
                  </a:txBody>
                  <a:tcPr marL="12625" marR="12625" marT="6313" marB="63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bg1"/>
                          </a:solidFill>
                        </a:rPr>
                        <a:t>01011001</a:t>
                      </a:r>
                    </a:p>
                  </a:txBody>
                  <a:tcPr marL="12625" marR="12625" marT="6313" marB="63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6133988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E0A47F66-DD0C-134C-AFA1-7070EE7F05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1533836"/>
              </p:ext>
            </p:extLst>
          </p:nvPr>
        </p:nvGraphicFramePr>
        <p:xfrm>
          <a:off x="4144479" y="3436074"/>
          <a:ext cx="4023760" cy="2029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2970">
                  <a:extLst>
                    <a:ext uri="{9D8B030D-6E8A-4147-A177-3AD203B41FA5}">
                      <a16:colId xmlns:a16="http://schemas.microsoft.com/office/drawing/2014/main" val="2791542923"/>
                    </a:ext>
                  </a:extLst>
                </a:gridCol>
                <a:gridCol w="502970">
                  <a:extLst>
                    <a:ext uri="{9D8B030D-6E8A-4147-A177-3AD203B41FA5}">
                      <a16:colId xmlns:a16="http://schemas.microsoft.com/office/drawing/2014/main" val="1437219596"/>
                    </a:ext>
                  </a:extLst>
                </a:gridCol>
                <a:gridCol w="502970">
                  <a:extLst>
                    <a:ext uri="{9D8B030D-6E8A-4147-A177-3AD203B41FA5}">
                      <a16:colId xmlns:a16="http://schemas.microsoft.com/office/drawing/2014/main" val="1654787232"/>
                    </a:ext>
                  </a:extLst>
                </a:gridCol>
                <a:gridCol w="502970">
                  <a:extLst>
                    <a:ext uri="{9D8B030D-6E8A-4147-A177-3AD203B41FA5}">
                      <a16:colId xmlns:a16="http://schemas.microsoft.com/office/drawing/2014/main" val="1759059590"/>
                    </a:ext>
                  </a:extLst>
                </a:gridCol>
                <a:gridCol w="502970">
                  <a:extLst>
                    <a:ext uri="{9D8B030D-6E8A-4147-A177-3AD203B41FA5}">
                      <a16:colId xmlns:a16="http://schemas.microsoft.com/office/drawing/2014/main" val="1289343823"/>
                    </a:ext>
                  </a:extLst>
                </a:gridCol>
                <a:gridCol w="502970">
                  <a:extLst>
                    <a:ext uri="{9D8B030D-6E8A-4147-A177-3AD203B41FA5}">
                      <a16:colId xmlns:a16="http://schemas.microsoft.com/office/drawing/2014/main" val="2731971475"/>
                    </a:ext>
                  </a:extLst>
                </a:gridCol>
                <a:gridCol w="502970">
                  <a:extLst>
                    <a:ext uri="{9D8B030D-6E8A-4147-A177-3AD203B41FA5}">
                      <a16:colId xmlns:a16="http://schemas.microsoft.com/office/drawing/2014/main" val="1573258459"/>
                    </a:ext>
                  </a:extLst>
                </a:gridCol>
                <a:gridCol w="502970">
                  <a:extLst>
                    <a:ext uri="{9D8B030D-6E8A-4147-A177-3AD203B41FA5}">
                      <a16:colId xmlns:a16="http://schemas.microsoft.com/office/drawing/2014/main" val="3273755806"/>
                    </a:ext>
                  </a:extLst>
                </a:gridCol>
              </a:tblGrid>
              <a:tr h="253633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bg1"/>
                          </a:solidFill>
                        </a:rPr>
                        <a:t>01011001</a:t>
                      </a:r>
                    </a:p>
                  </a:txBody>
                  <a:tcPr marL="12625" marR="12625" marT="6313" marB="63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9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bg1"/>
                          </a:solidFill>
                        </a:rPr>
                        <a:t>01011001</a:t>
                      </a:r>
                    </a:p>
                  </a:txBody>
                  <a:tcPr marL="12625" marR="12625" marT="6313" marB="63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9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bg1"/>
                          </a:solidFill>
                        </a:rPr>
                        <a:t>01011001</a:t>
                      </a:r>
                    </a:p>
                  </a:txBody>
                  <a:tcPr marL="12625" marR="12625" marT="6313" marB="63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9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bg1"/>
                          </a:solidFill>
                        </a:rPr>
                        <a:t>01011001</a:t>
                      </a:r>
                    </a:p>
                  </a:txBody>
                  <a:tcPr marL="12625" marR="12625" marT="6313" marB="63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9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bg1"/>
                          </a:solidFill>
                        </a:rPr>
                        <a:t>01011001</a:t>
                      </a:r>
                    </a:p>
                  </a:txBody>
                  <a:tcPr marL="12625" marR="12625" marT="6313" marB="63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9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bg1"/>
                          </a:solidFill>
                        </a:rPr>
                        <a:t>01011001</a:t>
                      </a:r>
                    </a:p>
                  </a:txBody>
                  <a:tcPr marL="12625" marR="12625" marT="6313" marB="63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9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bg1"/>
                          </a:solidFill>
                        </a:rPr>
                        <a:t>01011001</a:t>
                      </a:r>
                    </a:p>
                  </a:txBody>
                  <a:tcPr marL="12625" marR="12625" marT="6313" marB="63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9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bg1"/>
                          </a:solidFill>
                        </a:rPr>
                        <a:t>01011001</a:t>
                      </a:r>
                    </a:p>
                  </a:txBody>
                  <a:tcPr marL="12625" marR="12625" marT="6313" marB="63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6502547"/>
                  </a:ext>
                </a:extLst>
              </a:tr>
              <a:tr h="253633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bg1"/>
                          </a:solidFill>
                        </a:rPr>
                        <a:t>01011001</a:t>
                      </a:r>
                    </a:p>
                  </a:txBody>
                  <a:tcPr marL="12625" marR="12625" marT="6313" marB="63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9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bg1"/>
                          </a:solidFill>
                        </a:rPr>
                        <a:t>01011001</a:t>
                      </a:r>
                    </a:p>
                  </a:txBody>
                  <a:tcPr marL="12625" marR="12625" marT="6313" marB="63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9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bg1"/>
                          </a:solidFill>
                        </a:rPr>
                        <a:t>01011001</a:t>
                      </a:r>
                    </a:p>
                  </a:txBody>
                  <a:tcPr marL="12625" marR="12625" marT="6313" marB="63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9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bg1"/>
                          </a:solidFill>
                        </a:rPr>
                        <a:t>01011001</a:t>
                      </a:r>
                    </a:p>
                  </a:txBody>
                  <a:tcPr marL="12625" marR="12625" marT="6313" marB="63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9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bg1"/>
                          </a:solidFill>
                        </a:rPr>
                        <a:t>01011001</a:t>
                      </a:r>
                    </a:p>
                  </a:txBody>
                  <a:tcPr marL="12625" marR="12625" marT="6313" marB="63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9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bg1"/>
                          </a:solidFill>
                        </a:rPr>
                        <a:t>01011001</a:t>
                      </a:r>
                    </a:p>
                  </a:txBody>
                  <a:tcPr marL="12625" marR="12625" marT="6313" marB="63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9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bg1"/>
                          </a:solidFill>
                        </a:rPr>
                        <a:t>01011001</a:t>
                      </a:r>
                    </a:p>
                  </a:txBody>
                  <a:tcPr marL="12625" marR="12625" marT="6313" marB="63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9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bg1"/>
                          </a:solidFill>
                        </a:rPr>
                        <a:t>01011001</a:t>
                      </a:r>
                    </a:p>
                  </a:txBody>
                  <a:tcPr marL="12625" marR="12625" marT="6313" marB="63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1482207"/>
                  </a:ext>
                </a:extLst>
              </a:tr>
              <a:tr h="253633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bg1"/>
                          </a:solidFill>
                        </a:rPr>
                        <a:t>01011001</a:t>
                      </a:r>
                    </a:p>
                  </a:txBody>
                  <a:tcPr marL="12625" marR="12625" marT="6313" marB="63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9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bg1"/>
                          </a:solidFill>
                        </a:rPr>
                        <a:t>01011001</a:t>
                      </a:r>
                    </a:p>
                  </a:txBody>
                  <a:tcPr marL="12625" marR="12625" marT="6313" marB="63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9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bg1"/>
                          </a:solidFill>
                        </a:rPr>
                        <a:t>01011001</a:t>
                      </a:r>
                    </a:p>
                  </a:txBody>
                  <a:tcPr marL="12625" marR="12625" marT="6313" marB="63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9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bg1"/>
                          </a:solidFill>
                        </a:rPr>
                        <a:t>01011001</a:t>
                      </a:r>
                    </a:p>
                  </a:txBody>
                  <a:tcPr marL="12625" marR="12625" marT="6313" marB="63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9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bg1"/>
                          </a:solidFill>
                        </a:rPr>
                        <a:t>01011001</a:t>
                      </a:r>
                    </a:p>
                  </a:txBody>
                  <a:tcPr marL="12625" marR="12625" marT="6313" marB="63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9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bg1"/>
                          </a:solidFill>
                        </a:rPr>
                        <a:t>01011001</a:t>
                      </a:r>
                    </a:p>
                  </a:txBody>
                  <a:tcPr marL="12625" marR="12625" marT="6313" marB="63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9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bg1"/>
                          </a:solidFill>
                        </a:rPr>
                        <a:t>01011001</a:t>
                      </a:r>
                    </a:p>
                  </a:txBody>
                  <a:tcPr marL="12625" marR="12625" marT="6313" marB="63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9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bg1"/>
                          </a:solidFill>
                        </a:rPr>
                        <a:t>01011001</a:t>
                      </a:r>
                    </a:p>
                  </a:txBody>
                  <a:tcPr marL="12625" marR="12625" marT="6313" marB="63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1758177"/>
                  </a:ext>
                </a:extLst>
              </a:tr>
              <a:tr h="253633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bg1"/>
                          </a:solidFill>
                        </a:rPr>
                        <a:t>01011001</a:t>
                      </a:r>
                    </a:p>
                  </a:txBody>
                  <a:tcPr marL="12625" marR="12625" marT="6313" marB="63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9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bg1"/>
                          </a:solidFill>
                        </a:rPr>
                        <a:t>01011001</a:t>
                      </a:r>
                    </a:p>
                  </a:txBody>
                  <a:tcPr marL="12625" marR="12625" marT="6313" marB="63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9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bg1"/>
                          </a:solidFill>
                        </a:rPr>
                        <a:t>01011001</a:t>
                      </a:r>
                    </a:p>
                  </a:txBody>
                  <a:tcPr marL="12625" marR="12625" marT="6313" marB="63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9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bg1"/>
                          </a:solidFill>
                        </a:rPr>
                        <a:t>01011001</a:t>
                      </a:r>
                    </a:p>
                  </a:txBody>
                  <a:tcPr marL="12625" marR="12625" marT="6313" marB="63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9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bg1"/>
                          </a:solidFill>
                        </a:rPr>
                        <a:t>01011001</a:t>
                      </a:r>
                    </a:p>
                  </a:txBody>
                  <a:tcPr marL="12625" marR="12625" marT="6313" marB="63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9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bg1"/>
                          </a:solidFill>
                        </a:rPr>
                        <a:t>01011001</a:t>
                      </a:r>
                    </a:p>
                  </a:txBody>
                  <a:tcPr marL="12625" marR="12625" marT="6313" marB="63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9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bg1"/>
                          </a:solidFill>
                        </a:rPr>
                        <a:t>01011001</a:t>
                      </a:r>
                    </a:p>
                  </a:txBody>
                  <a:tcPr marL="12625" marR="12625" marT="6313" marB="63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9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bg1"/>
                          </a:solidFill>
                        </a:rPr>
                        <a:t>01011001</a:t>
                      </a:r>
                    </a:p>
                  </a:txBody>
                  <a:tcPr marL="12625" marR="12625" marT="6313" marB="63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8882161"/>
                  </a:ext>
                </a:extLst>
              </a:tr>
              <a:tr h="253633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bg1"/>
                          </a:solidFill>
                        </a:rPr>
                        <a:t>01011001</a:t>
                      </a:r>
                    </a:p>
                  </a:txBody>
                  <a:tcPr marL="12625" marR="12625" marT="6313" marB="63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9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bg1"/>
                          </a:solidFill>
                        </a:rPr>
                        <a:t>01011001</a:t>
                      </a:r>
                    </a:p>
                  </a:txBody>
                  <a:tcPr marL="12625" marR="12625" marT="6313" marB="63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9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bg1"/>
                          </a:solidFill>
                        </a:rPr>
                        <a:t>01011001</a:t>
                      </a:r>
                    </a:p>
                  </a:txBody>
                  <a:tcPr marL="12625" marR="12625" marT="6313" marB="63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9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bg1"/>
                          </a:solidFill>
                        </a:rPr>
                        <a:t>01011001</a:t>
                      </a:r>
                    </a:p>
                  </a:txBody>
                  <a:tcPr marL="12625" marR="12625" marT="6313" marB="63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9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bg1"/>
                          </a:solidFill>
                        </a:rPr>
                        <a:t>01011001</a:t>
                      </a:r>
                    </a:p>
                  </a:txBody>
                  <a:tcPr marL="12625" marR="12625" marT="6313" marB="63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9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bg1"/>
                          </a:solidFill>
                        </a:rPr>
                        <a:t>01011001</a:t>
                      </a:r>
                    </a:p>
                  </a:txBody>
                  <a:tcPr marL="12625" marR="12625" marT="6313" marB="63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9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bg1"/>
                          </a:solidFill>
                        </a:rPr>
                        <a:t>01011001</a:t>
                      </a:r>
                    </a:p>
                  </a:txBody>
                  <a:tcPr marL="12625" marR="12625" marT="6313" marB="63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9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bg1"/>
                          </a:solidFill>
                        </a:rPr>
                        <a:t>01011001</a:t>
                      </a:r>
                    </a:p>
                  </a:txBody>
                  <a:tcPr marL="12625" marR="12625" marT="6313" marB="63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3237494"/>
                  </a:ext>
                </a:extLst>
              </a:tr>
              <a:tr h="253633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bg1"/>
                          </a:solidFill>
                        </a:rPr>
                        <a:t>01011001</a:t>
                      </a:r>
                    </a:p>
                  </a:txBody>
                  <a:tcPr marL="12625" marR="12625" marT="6313" marB="63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9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bg1"/>
                          </a:solidFill>
                        </a:rPr>
                        <a:t>01011001</a:t>
                      </a:r>
                    </a:p>
                  </a:txBody>
                  <a:tcPr marL="12625" marR="12625" marT="6313" marB="63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9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bg1"/>
                          </a:solidFill>
                        </a:rPr>
                        <a:t>01011001</a:t>
                      </a:r>
                    </a:p>
                  </a:txBody>
                  <a:tcPr marL="12625" marR="12625" marT="6313" marB="63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9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bg1"/>
                          </a:solidFill>
                        </a:rPr>
                        <a:t>01011001</a:t>
                      </a:r>
                    </a:p>
                  </a:txBody>
                  <a:tcPr marL="12625" marR="12625" marT="6313" marB="63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9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bg1"/>
                          </a:solidFill>
                        </a:rPr>
                        <a:t>01011001</a:t>
                      </a:r>
                    </a:p>
                  </a:txBody>
                  <a:tcPr marL="12625" marR="12625" marT="6313" marB="63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9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bg1"/>
                          </a:solidFill>
                        </a:rPr>
                        <a:t>01011001</a:t>
                      </a:r>
                    </a:p>
                  </a:txBody>
                  <a:tcPr marL="12625" marR="12625" marT="6313" marB="63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9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bg1"/>
                          </a:solidFill>
                        </a:rPr>
                        <a:t>01011001</a:t>
                      </a:r>
                    </a:p>
                  </a:txBody>
                  <a:tcPr marL="12625" marR="12625" marT="6313" marB="63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9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bg1"/>
                          </a:solidFill>
                        </a:rPr>
                        <a:t>01011001</a:t>
                      </a:r>
                    </a:p>
                  </a:txBody>
                  <a:tcPr marL="12625" marR="12625" marT="6313" marB="63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7852078"/>
                  </a:ext>
                </a:extLst>
              </a:tr>
              <a:tr h="253633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bg1"/>
                          </a:solidFill>
                        </a:rPr>
                        <a:t>01011001</a:t>
                      </a:r>
                    </a:p>
                  </a:txBody>
                  <a:tcPr marL="12625" marR="12625" marT="6313" marB="63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9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bg1"/>
                          </a:solidFill>
                        </a:rPr>
                        <a:t>01011001</a:t>
                      </a:r>
                    </a:p>
                  </a:txBody>
                  <a:tcPr marL="12625" marR="12625" marT="6313" marB="63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9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bg1"/>
                          </a:solidFill>
                        </a:rPr>
                        <a:t>01011001</a:t>
                      </a:r>
                    </a:p>
                  </a:txBody>
                  <a:tcPr marL="12625" marR="12625" marT="6313" marB="63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9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bg1"/>
                          </a:solidFill>
                        </a:rPr>
                        <a:t>01011001</a:t>
                      </a:r>
                    </a:p>
                  </a:txBody>
                  <a:tcPr marL="12625" marR="12625" marT="6313" marB="63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9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bg1"/>
                          </a:solidFill>
                        </a:rPr>
                        <a:t>01011001</a:t>
                      </a:r>
                    </a:p>
                  </a:txBody>
                  <a:tcPr marL="12625" marR="12625" marT="6313" marB="63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9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bg1"/>
                          </a:solidFill>
                        </a:rPr>
                        <a:t>01011001</a:t>
                      </a:r>
                    </a:p>
                  </a:txBody>
                  <a:tcPr marL="12625" marR="12625" marT="6313" marB="63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9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bg1"/>
                          </a:solidFill>
                        </a:rPr>
                        <a:t>01011001</a:t>
                      </a:r>
                    </a:p>
                  </a:txBody>
                  <a:tcPr marL="12625" marR="12625" marT="6313" marB="63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9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bg1"/>
                          </a:solidFill>
                        </a:rPr>
                        <a:t>01011001</a:t>
                      </a:r>
                    </a:p>
                  </a:txBody>
                  <a:tcPr marL="12625" marR="12625" marT="6313" marB="63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7761323"/>
                  </a:ext>
                </a:extLst>
              </a:tr>
              <a:tr h="253633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bg1"/>
                          </a:solidFill>
                        </a:rPr>
                        <a:t>01011001</a:t>
                      </a:r>
                    </a:p>
                  </a:txBody>
                  <a:tcPr marL="12625" marR="12625" marT="6313" marB="63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9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bg1"/>
                          </a:solidFill>
                        </a:rPr>
                        <a:t>01011001</a:t>
                      </a:r>
                    </a:p>
                  </a:txBody>
                  <a:tcPr marL="12625" marR="12625" marT="6313" marB="63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9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bg1"/>
                          </a:solidFill>
                        </a:rPr>
                        <a:t>01011001</a:t>
                      </a:r>
                    </a:p>
                  </a:txBody>
                  <a:tcPr marL="12625" marR="12625" marT="6313" marB="63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9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bg1"/>
                          </a:solidFill>
                        </a:rPr>
                        <a:t>01011001</a:t>
                      </a:r>
                    </a:p>
                  </a:txBody>
                  <a:tcPr marL="12625" marR="12625" marT="6313" marB="63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9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bg1"/>
                          </a:solidFill>
                        </a:rPr>
                        <a:t>01011001</a:t>
                      </a:r>
                    </a:p>
                  </a:txBody>
                  <a:tcPr marL="12625" marR="12625" marT="6313" marB="63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9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bg1"/>
                          </a:solidFill>
                        </a:rPr>
                        <a:t>01011001</a:t>
                      </a:r>
                    </a:p>
                  </a:txBody>
                  <a:tcPr marL="12625" marR="12625" marT="6313" marB="63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9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bg1"/>
                          </a:solidFill>
                        </a:rPr>
                        <a:t>01011001</a:t>
                      </a:r>
                    </a:p>
                  </a:txBody>
                  <a:tcPr marL="12625" marR="12625" marT="6313" marB="63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9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bg1"/>
                          </a:solidFill>
                        </a:rPr>
                        <a:t>01011001</a:t>
                      </a:r>
                    </a:p>
                  </a:txBody>
                  <a:tcPr marL="12625" marR="12625" marT="6313" marB="63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6133988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1E442B27-2C63-454D-888C-651F875F8B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0525916"/>
              </p:ext>
            </p:extLst>
          </p:nvPr>
        </p:nvGraphicFramePr>
        <p:xfrm>
          <a:off x="8168239" y="3436074"/>
          <a:ext cx="4023760" cy="2029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2970">
                  <a:extLst>
                    <a:ext uri="{9D8B030D-6E8A-4147-A177-3AD203B41FA5}">
                      <a16:colId xmlns:a16="http://schemas.microsoft.com/office/drawing/2014/main" val="2791542923"/>
                    </a:ext>
                  </a:extLst>
                </a:gridCol>
                <a:gridCol w="502970">
                  <a:extLst>
                    <a:ext uri="{9D8B030D-6E8A-4147-A177-3AD203B41FA5}">
                      <a16:colId xmlns:a16="http://schemas.microsoft.com/office/drawing/2014/main" val="1437219596"/>
                    </a:ext>
                  </a:extLst>
                </a:gridCol>
                <a:gridCol w="502970">
                  <a:extLst>
                    <a:ext uri="{9D8B030D-6E8A-4147-A177-3AD203B41FA5}">
                      <a16:colId xmlns:a16="http://schemas.microsoft.com/office/drawing/2014/main" val="1654787232"/>
                    </a:ext>
                  </a:extLst>
                </a:gridCol>
                <a:gridCol w="502970">
                  <a:extLst>
                    <a:ext uri="{9D8B030D-6E8A-4147-A177-3AD203B41FA5}">
                      <a16:colId xmlns:a16="http://schemas.microsoft.com/office/drawing/2014/main" val="1759059590"/>
                    </a:ext>
                  </a:extLst>
                </a:gridCol>
                <a:gridCol w="502970">
                  <a:extLst>
                    <a:ext uri="{9D8B030D-6E8A-4147-A177-3AD203B41FA5}">
                      <a16:colId xmlns:a16="http://schemas.microsoft.com/office/drawing/2014/main" val="1289343823"/>
                    </a:ext>
                  </a:extLst>
                </a:gridCol>
                <a:gridCol w="502970">
                  <a:extLst>
                    <a:ext uri="{9D8B030D-6E8A-4147-A177-3AD203B41FA5}">
                      <a16:colId xmlns:a16="http://schemas.microsoft.com/office/drawing/2014/main" val="2731971475"/>
                    </a:ext>
                  </a:extLst>
                </a:gridCol>
                <a:gridCol w="502970">
                  <a:extLst>
                    <a:ext uri="{9D8B030D-6E8A-4147-A177-3AD203B41FA5}">
                      <a16:colId xmlns:a16="http://schemas.microsoft.com/office/drawing/2014/main" val="1573258459"/>
                    </a:ext>
                  </a:extLst>
                </a:gridCol>
                <a:gridCol w="502970">
                  <a:extLst>
                    <a:ext uri="{9D8B030D-6E8A-4147-A177-3AD203B41FA5}">
                      <a16:colId xmlns:a16="http://schemas.microsoft.com/office/drawing/2014/main" val="3273755806"/>
                    </a:ext>
                  </a:extLst>
                </a:gridCol>
              </a:tblGrid>
              <a:tr h="253633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bg1"/>
                          </a:solidFill>
                        </a:rPr>
                        <a:t>01011001</a:t>
                      </a:r>
                    </a:p>
                  </a:txBody>
                  <a:tcPr marL="12625" marR="12625" marT="6313" marB="63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5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bg1"/>
                          </a:solidFill>
                        </a:rPr>
                        <a:t>01011001</a:t>
                      </a:r>
                    </a:p>
                  </a:txBody>
                  <a:tcPr marL="12625" marR="12625" marT="6313" marB="63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5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bg1"/>
                          </a:solidFill>
                        </a:rPr>
                        <a:t>01011001</a:t>
                      </a:r>
                    </a:p>
                  </a:txBody>
                  <a:tcPr marL="12625" marR="12625" marT="6313" marB="63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5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bg1"/>
                          </a:solidFill>
                        </a:rPr>
                        <a:t>01011001</a:t>
                      </a:r>
                    </a:p>
                  </a:txBody>
                  <a:tcPr marL="12625" marR="12625" marT="6313" marB="63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5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bg1"/>
                          </a:solidFill>
                        </a:rPr>
                        <a:t>01011001</a:t>
                      </a:r>
                    </a:p>
                  </a:txBody>
                  <a:tcPr marL="12625" marR="12625" marT="6313" marB="63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5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bg1"/>
                          </a:solidFill>
                        </a:rPr>
                        <a:t>01011001</a:t>
                      </a:r>
                    </a:p>
                  </a:txBody>
                  <a:tcPr marL="12625" marR="12625" marT="6313" marB="63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5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bg1"/>
                          </a:solidFill>
                        </a:rPr>
                        <a:t>01011001</a:t>
                      </a:r>
                    </a:p>
                  </a:txBody>
                  <a:tcPr marL="12625" marR="12625" marT="6313" marB="63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5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bg1"/>
                          </a:solidFill>
                        </a:rPr>
                        <a:t>01011001</a:t>
                      </a:r>
                    </a:p>
                  </a:txBody>
                  <a:tcPr marL="12625" marR="12625" marT="6313" marB="63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6502547"/>
                  </a:ext>
                </a:extLst>
              </a:tr>
              <a:tr h="253633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bg1"/>
                          </a:solidFill>
                        </a:rPr>
                        <a:t>01011001</a:t>
                      </a:r>
                    </a:p>
                  </a:txBody>
                  <a:tcPr marL="12625" marR="12625" marT="6313" marB="63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5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bg1"/>
                          </a:solidFill>
                        </a:rPr>
                        <a:t>01011001</a:t>
                      </a:r>
                    </a:p>
                  </a:txBody>
                  <a:tcPr marL="12625" marR="12625" marT="6313" marB="63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5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bg1"/>
                          </a:solidFill>
                        </a:rPr>
                        <a:t>01011001</a:t>
                      </a:r>
                    </a:p>
                  </a:txBody>
                  <a:tcPr marL="12625" marR="12625" marT="6313" marB="63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5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bg1"/>
                          </a:solidFill>
                        </a:rPr>
                        <a:t>01011001</a:t>
                      </a:r>
                    </a:p>
                  </a:txBody>
                  <a:tcPr marL="12625" marR="12625" marT="6313" marB="63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5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bg1"/>
                          </a:solidFill>
                        </a:rPr>
                        <a:t>01011001</a:t>
                      </a:r>
                    </a:p>
                  </a:txBody>
                  <a:tcPr marL="12625" marR="12625" marT="6313" marB="63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5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bg1"/>
                          </a:solidFill>
                        </a:rPr>
                        <a:t>01011001</a:t>
                      </a:r>
                    </a:p>
                  </a:txBody>
                  <a:tcPr marL="12625" marR="12625" marT="6313" marB="63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5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bg1"/>
                          </a:solidFill>
                        </a:rPr>
                        <a:t>01011001</a:t>
                      </a:r>
                    </a:p>
                  </a:txBody>
                  <a:tcPr marL="12625" marR="12625" marT="6313" marB="63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5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bg1"/>
                          </a:solidFill>
                        </a:rPr>
                        <a:t>01011001</a:t>
                      </a:r>
                    </a:p>
                  </a:txBody>
                  <a:tcPr marL="12625" marR="12625" marT="6313" marB="63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1482207"/>
                  </a:ext>
                </a:extLst>
              </a:tr>
              <a:tr h="253633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bg1"/>
                          </a:solidFill>
                        </a:rPr>
                        <a:t>01011001</a:t>
                      </a:r>
                    </a:p>
                  </a:txBody>
                  <a:tcPr marL="12625" marR="12625" marT="6313" marB="63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5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bg1"/>
                          </a:solidFill>
                        </a:rPr>
                        <a:t>01011001</a:t>
                      </a:r>
                    </a:p>
                  </a:txBody>
                  <a:tcPr marL="12625" marR="12625" marT="6313" marB="63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5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bg1"/>
                          </a:solidFill>
                        </a:rPr>
                        <a:t>01011001</a:t>
                      </a:r>
                    </a:p>
                  </a:txBody>
                  <a:tcPr marL="12625" marR="12625" marT="6313" marB="63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5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bg1"/>
                          </a:solidFill>
                        </a:rPr>
                        <a:t>01011001</a:t>
                      </a:r>
                    </a:p>
                  </a:txBody>
                  <a:tcPr marL="12625" marR="12625" marT="6313" marB="63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5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bg1"/>
                          </a:solidFill>
                        </a:rPr>
                        <a:t>01011001</a:t>
                      </a:r>
                    </a:p>
                  </a:txBody>
                  <a:tcPr marL="12625" marR="12625" marT="6313" marB="63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5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bg1"/>
                          </a:solidFill>
                        </a:rPr>
                        <a:t>01011001</a:t>
                      </a:r>
                    </a:p>
                  </a:txBody>
                  <a:tcPr marL="12625" marR="12625" marT="6313" marB="63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5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bg1"/>
                          </a:solidFill>
                        </a:rPr>
                        <a:t>01011001</a:t>
                      </a:r>
                    </a:p>
                  </a:txBody>
                  <a:tcPr marL="12625" marR="12625" marT="6313" marB="63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5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bg1"/>
                          </a:solidFill>
                        </a:rPr>
                        <a:t>01011001</a:t>
                      </a:r>
                    </a:p>
                  </a:txBody>
                  <a:tcPr marL="12625" marR="12625" marT="6313" marB="63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1758177"/>
                  </a:ext>
                </a:extLst>
              </a:tr>
              <a:tr h="253633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bg1"/>
                          </a:solidFill>
                        </a:rPr>
                        <a:t>01011001</a:t>
                      </a:r>
                    </a:p>
                  </a:txBody>
                  <a:tcPr marL="12625" marR="12625" marT="6313" marB="63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5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bg1"/>
                          </a:solidFill>
                        </a:rPr>
                        <a:t>01011001</a:t>
                      </a:r>
                    </a:p>
                  </a:txBody>
                  <a:tcPr marL="12625" marR="12625" marT="6313" marB="63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5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bg1"/>
                          </a:solidFill>
                        </a:rPr>
                        <a:t>01011001</a:t>
                      </a:r>
                    </a:p>
                  </a:txBody>
                  <a:tcPr marL="12625" marR="12625" marT="6313" marB="63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5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bg1"/>
                          </a:solidFill>
                        </a:rPr>
                        <a:t>01011001</a:t>
                      </a:r>
                    </a:p>
                  </a:txBody>
                  <a:tcPr marL="12625" marR="12625" marT="6313" marB="63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5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bg1"/>
                          </a:solidFill>
                        </a:rPr>
                        <a:t>01011001</a:t>
                      </a:r>
                    </a:p>
                  </a:txBody>
                  <a:tcPr marL="12625" marR="12625" marT="6313" marB="63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5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bg1"/>
                          </a:solidFill>
                        </a:rPr>
                        <a:t>01011001</a:t>
                      </a:r>
                    </a:p>
                  </a:txBody>
                  <a:tcPr marL="12625" marR="12625" marT="6313" marB="63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5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bg1"/>
                          </a:solidFill>
                        </a:rPr>
                        <a:t>01011001</a:t>
                      </a:r>
                    </a:p>
                  </a:txBody>
                  <a:tcPr marL="12625" marR="12625" marT="6313" marB="63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5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bg1"/>
                          </a:solidFill>
                        </a:rPr>
                        <a:t>01011001</a:t>
                      </a:r>
                    </a:p>
                  </a:txBody>
                  <a:tcPr marL="12625" marR="12625" marT="6313" marB="63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8882161"/>
                  </a:ext>
                </a:extLst>
              </a:tr>
              <a:tr h="253633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bg1"/>
                          </a:solidFill>
                        </a:rPr>
                        <a:t>01011001</a:t>
                      </a:r>
                    </a:p>
                  </a:txBody>
                  <a:tcPr marL="12625" marR="12625" marT="6313" marB="63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5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bg1"/>
                          </a:solidFill>
                        </a:rPr>
                        <a:t>01011001</a:t>
                      </a:r>
                    </a:p>
                  </a:txBody>
                  <a:tcPr marL="12625" marR="12625" marT="6313" marB="63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5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bg1"/>
                          </a:solidFill>
                        </a:rPr>
                        <a:t>01011001</a:t>
                      </a:r>
                    </a:p>
                  </a:txBody>
                  <a:tcPr marL="12625" marR="12625" marT="6313" marB="63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5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bg1"/>
                          </a:solidFill>
                        </a:rPr>
                        <a:t>01011001</a:t>
                      </a:r>
                    </a:p>
                  </a:txBody>
                  <a:tcPr marL="12625" marR="12625" marT="6313" marB="63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5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bg1"/>
                          </a:solidFill>
                        </a:rPr>
                        <a:t>01011001</a:t>
                      </a:r>
                    </a:p>
                  </a:txBody>
                  <a:tcPr marL="12625" marR="12625" marT="6313" marB="63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5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bg1"/>
                          </a:solidFill>
                        </a:rPr>
                        <a:t>01011001</a:t>
                      </a:r>
                    </a:p>
                  </a:txBody>
                  <a:tcPr marL="12625" marR="12625" marT="6313" marB="63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5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bg1"/>
                          </a:solidFill>
                        </a:rPr>
                        <a:t>01011001</a:t>
                      </a:r>
                    </a:p>
                  </a:txBody>
                  <a:tcPr marL="12625" marR="12625" marT="6313" marB="63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5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bg1"/>
                          </a:solidFill>
                        </a:rPr>
                        <a:t>01011001</a:t>
                      </a:r>
                    </a:p>
                  </a:txBody>
                  <a:tcPr marL="12625" marR="12625" marT="6313" marB="63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3237494"/>
                  </a:ext>
                </a:extLst>
              </a:tr>
              <a:tr h="253633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bg1"/>
                          </a:solidFill>
                        </a:rPr>
                        <a:t>01011001</a:t>
                      </a:r>
                    </a:p>
                  </a:txBody>
                  <a:tcPr marL="12625" marR="12625" marT="6313" marB="63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5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bg1"/>
                          </a:solidFill>
                        </a:rPr>
                        <a:t>01011001</a:t>
                      </a:r>
                    </a:p>
                  </a:txBody>
                  <a:tcPr marL="12625" marR="12625" marT="6313" marB="63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5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bg1"/>
                          </a:solidFill>
                        </a:rPr>
                        <a:t>01011001</a:t>
                      </a:r>
                    </a:p>
                  </a:txBody>
                  <a:tcPr marL="12625" marR="12625" marT="6313" marB="63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5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bg1"/>
                          </a:solidFill>
                        </a:rPr>
                        <a:t>01011001</a:t>
                      </a:r>
                    </a:p>
                  </a:txBody>
                  <a:tcPr marL="12625" marR="12625" marT="6313" marB="63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5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bg1"/>
                          </a:solidFill>
                        </a:rPr>
                        <a:t>01011001</a:t>
                      </a:r>
                    </a:p>
                  </a:txBody>
                  <a:tcPr marL="12625" marR="12625" marT="6313" marB="63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5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bg1"/>
                          </a:solidFill>
                        </a:rPr>
                        <a:t>01011001</a:t>
                      </a:r>
                    </a:p>
                  </a:txBody>
                  <a:tcPr marL="12625" marR="12625" marT="6313" marB="63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5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bg1"/>
                          </a:solidFill>
                        </a:rPr>
                        <a:t>01011001</a:t>
                      </a:r>
                    </a:p>
                  </a:txBody>
                  <a:tcPr marL="12625" marR="12625" marT="6313" marB="63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5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bg1"/>
                          </a:solidFill>
                        </a:rPr>
                        <a:t>01011001</a:t>
                      </a:r>
                    </a:p>
                  </a:txBody>
                  <a:tcPr marL="12625" marR="12625" marT="6313" marB="63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7852078"/>
                  </a:ext>
                </a:extLst>
              </a:tr>
              <a:tr h="253633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bg1"/>
                          </a:solidFill>
                        </a:rPr>
                        <a:t>01011001</a:t>
                      </a:r>
                    </a:p>
                  </a:txBody>
                  <a:tcPr marL="12625" marR="12625" marT="6313" marB="63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5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bg1"/>
                          </a:solidFill>
                        </a:rPr>
                        <a:t>01011001</a:t>
                      </a:r>
                    </a:p>
                  </a:txBody>
                  <a:tcPr marL="12625" marR="12625" marT="6313" marB="63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5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bg1"/>
                          </a:solidFill>
                        </a:rPr>
                        <a:t>01011001</a:t>
                      </a:r>
                    </a:p>
                  </a:txBody>
                  <a:tcPr marL="12625" marR="12625" marT="6313" marB="63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5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bg1"/>
                          </a:solidFill>
                        </a:rPr>
                        <a:t>01011001</a:t>
                      </a:r>
                    </a:p>
                  </a:txBody>
                  <a:tcPr marL="12625" marR="12625" marT="6313" marB="63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5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bg1"/>
                          </a:solidFill>
                        </a:rPr>
                        <a:t>01011001</a:t>
                      </a:r>
                    </a:p>
                  </a:txBody>
                  <a:tcPr marL="12625" marR="12625" marT="6313" marB="63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5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bg1"/>
                          </a:solidFill>
                        </a:rPr>
                        <a:t>01011001</a:t>
                      </a:r>
                    </a:p>
                  </a:txBody>
                  <a:tcPr marL="12625" marR="12625" marT="6313" marB="63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5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bg1"/>
                          </a:solidFill>
                        </a:rPr>
                        <a:t>01011001</a:t>
                      </a:r>
                    </a:p>
                  </a:txBody>
                  <a:tcPr marL="12625" marR="12625" marT="6313" marB="63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5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bg1"/>
                          </a:solidFill>
                        </a:rPr>
                        <a:t>01011001</a:t>
                      </a:r>
                    </a:p>
                  </a:txBody>
                  <a:tcPr marL="12625" marR="12625" marT="6313" marB="63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7761323"/>
                  </a:ext>
                </a:extLst>
              </a:tr>
              <a:tr h="253633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bg1"/>
                          </a:solidFill>
                        </a:rPr>
                        <a:t>01011001</a:t>
                      </a:r>
                    </a:p>
                  </a:txBody>
                  <a:tcPr marL="12625" marR="12625" marT="6313" marB="63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5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bg1"/>
                          </a:solidFill>
                        </a:rPr>
                        <a:t>01011001</a:t>
                      </a:r>
                    </a:p>
                  </a:txBody>
                  <a:tcPr marL="12625" marR="12625" marT="6313" marB="63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5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bg1"/>
                          </a:solidFill>
                        </a:rPr>
                        <a:t>01011001</a:t>
                      </a:r>
                    </a:p>
                  </a:txBody>
                  <a:tcPr marL="12625" marR="12625" marT="6313" marB="63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5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bg1"/>
                          </a:solidFill>
                        </a:rPr>
                        <a:t>01011001</a:t>
                      </a:r>
                    </a:p>
                  </a:txBody>
                  <a:tcPr marL="12625" marR="12625" marT="6313" marB="63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5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bg1"/>
                          </a:solidFill>
                        </a:rPr>
                        <a:t>01011001</a:t>
                      </a:r>
                    </a:p>
                  </a:txBody>
                  <a:tcPr marL="12625" marR="12625" marT="6313" marB="63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5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bg1"/>
                          </a:solidFill>
                        </a:rPr>
                        <a:t>01011001</a:t>
                      </a:r>
                    </a:p>
                  </a:txBody>
                  <a:tcPr marL="12625" marR="12625" marT="6313" marB="63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5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bg1"/>
                          </a:solidFill>
                        </a:rPr>
                        <a:t>01011001</a:t>
                      </a:r>
                    </a:p>
                  </a:txBody>
                  <a:tcPr marL="12625" marR="12625" marT="6313" marB="63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5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bg1"/>
                          </a:solidFill>
                        </a:rPr>
                        <a:t>01011001</a:t>
                      </a:r>
                    </a:p>
                  </a:txBody>
                  <a:tcPr marL="12625" marR="12625" marT="6313" marB="63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61339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245510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1278B-342E-E843-BAE5-38B0A10AF5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191443-0B0A-9645-B157-874DEE27C7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94F4C1-9D20-0E47-B538-D3B95CEB06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91" y="1174644"/>
            <a:ext cx="12018711" cy="4431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344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12B1C-6DAB-8D42-9D76-3AF72EE15C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else?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49476-AFCB-1445-B4A1-2CCC3B471B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 a bitmap image is made up of pixels… is that all?</a:t>
            </a:r>
          </a:p>
          <a:p>
            <a:endParaRPr lang="en-US" dirty="0"/>
          </a:p>
          <a:p>
            <a:r>
              <a:rPr lang="en-US" dirty="0"/>
              <a:t>Nope. </a:t>
            </a:r>
          </a:p>
          <a:p>
            <a:endParaRPr lang="en-US" dirty="0"/>
          </a:p>
          <a:p>
            <a:r>
              <a:rPr lang="en-US" dirty="0"/>
              <a:t>You need to store data about the image. </a:t>
            </a:r>
          </a:p>
          <a:p>
            <a:r>
              <a:rPr lang="en-US" dirty="0"/>
              <a:t>You need to add the size of the image, what colour system you are using and many other things</a:t>
            </a:r>
          </a:p>
        </p:txBody>
      </p:sp>
    </p:spTree>
    <p:extLst>
      <p:ext uri="{BB962C8B-B14F-4D97-AF65-F5344CB8AC3E}">
        <p14:creationId xmlns:p14="http://schemas.microsoft.com/office/powerpoint/2010/main" val="22947363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9FCD1E5-E7DF-B64F-B0A2-63B216823A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8571"/>
          <a:stretch/>
        </p:blipFill>
        <p:spPr>
          <a:xfrm>
            <a:off x="0" y="0"/>
            <a:ext cx="9896015" cy="3804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3533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13D2481-065B-F846-97D8-F49136BBBF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0953" b="21429"/>
          <a:stretch/>
        </p:blipFill>
        <p:spPr>
          <a:xfrm>
            <a:off x="0" y="1436914"/>
            <a:ext cx="9306498" cy="54210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B918E2B-D6F3-B24E-A0CB-4338E4B37B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0238"/>
          <a:stretch/>
        </p:blipFill>
        <p:spPr>
          <a:xfrm>
            <a:off x="0" y="325592"/>
            <a:ext cx="9306501" cy="1111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7476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8FFB611-96B1-ED4B-A94C-7F8D79F19A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333"/>
          <a:stretch/>
        </p:blipFill>
        <p:spPr>
          <a:xfrm>
            <a:off x="4" y="1284755"/>
            <a:ext cx="11027832" cy="29228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66A827C-4153-234D-9166-38F31D7B7E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0476"/>
          <a:stretch/>
        </p:blipFill>
        <p:spPr>
          <a:xfrm>
            <a:off x="0" y="0"/>
            <a:ext cx="11027836" cy="1284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4767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D744F7-86B1-1144-AE15-E16016B846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D44B89-50BD-1845-BB6A-546C98B8FB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D34424-31E2-924B-97AC-AF082167B0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91" y="-1"/>
            <a:ext cx="56063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04705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73778-267F-7744-877B-E32B41A3F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078076-3528-5745-A9AE-B37B11A93563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rgbClr val="00B0F0"/>
          </a:solidFill>
        </p:spPr>
        <p:txBody>
          <a:bodyPr/>
          <a:lstStyle/>
          <a:p>
            <a:r>
              <a:rPr lang="en-GB" dirty="0"/>
              <a:t>3. perform calculations estimating the file size for bitmapped images of different resolutions </a:t>
            </a:r>
          </a:p>
          <a:p>
            <a:r>
              <a:rPr lang="en-GB" dirty="0"/>
              <a:t> 4. show understanding of how data for a vector graphic is represented and encoded </a:t>
            </a:r>
          </a:p>
          <a:p>
            <a:r>
              <a:rPr lang="en-GB" dirty="0"/>
              <a:t>5. use the terminology associated with vector graphics: drawing object, property and drawing list </a:t>
            </a:r>
          </a:p>
          <a:p>
            <a:r>
              <a:rPr lang="en-GB" dirty="0"/>
              <a:t>6. show understanding of how typical features found in bitmapped and vector graphics software are used in practice </a:t>
            </a:r>
          </a:p>
          <a:p>
            <a:r>
              <a:rPr lang="en-GB" dirty="0"/>
              <a:t>7. justify where bitmapped graphics and/or vector graphics are appropriate for a given task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64760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E2DE6-394D-D94F-9AA5-C62859934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Resolution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90875C-F22F-3347-97C1-A4AADDFC39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Image resolution = horizontal pixels x vertical pixels of your IMAGE</a:t>
            </a:r>
          </a:p>
          <a:p>
            <a:endParaRPr lang="en-US" dirty="0"/>
          </a:p>
          <a:p>
            <a:r>
              <a:rPr lang="en-US" dirty="0"/>
              <a:t>Screen resolution = horizontal pixels x vertical pixels of your SCREEN DISPLAY</a:t>
            </a:r>
          </a:p>
          <a:p>
            <a:endParaRPr lang="en-US" dirty="0"/>
          </a:p>
          <a:p>
            <a:r>
              <a:rPr lang="en-US" dirty="0"/>
              <a:t>If my image is 4000 x 4000 and my screen is 1080 x 720 and I view the image full screen, would it look good or bad?</a:t>
            </a:r>
          </a:p>
          <a:p>
            <a:endParaRPr lang="en-US" dirty="0"/>
          </a:p>
          <a:p>
            <a:r>
              <a:rPr lang="en-US" dirty="0"/>
              <a:t>What if my image is 600 x 480 and my screen is 1080 x 720 and I view the image full screen, would it look good or bad?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42078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77454-043F-2E41-8566-A73D7D836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Bitmap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797C96-F1A8-C943-8389-7F8E017DB3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Sometimes called Raster Images </a:t>
            </a:r>
          </a:p>
          <a:p>
            <a:endParaRPr lang="en-US" dirty="0"/>
          </a:p>
          <a:p>
            <a:r>
              <a:rPr lang="en-US" dirty="0"/>
              <a:t>Made up from pixels.  (Kind of) </a:t>
            </a:r>
          </a:p>
          <a:p>
            <a:endParaRPr lang="en-US" dirty="0"/>
          </a:p>
          <a:p>
            <a:r>
              <a:rPr lang="en-US" dirty="0"/>
              <a:t>Pixel = Picture Element. A single illuminated dot. </a:t>
            </a:r>
          </a:p>
          <a:p>
            <a:endParaRPr lang="en-US" dirty="0"/>
          </a:p>
          <a:p>
            <a:r>
              <a:rPr lang="en-US" dirty="0"/>
              <a:t>Photo realistic </a:t>
            </a:r>
          </a:p>
          <a:p>
            <a:endParaRPr lang="en-US" dirty="0"/>
          </a:p>
          <a:p>
            <a:r>
              <a:rPr lang="en-US" dirty="0"/>
              <a:t>Photo realistic = Looks like real life</a:t>
            </a:r>
          </a:p>
        </p:txBody>
      </p:sp>
    </p:spTree>
    <p:extLst>
      <p:ext uri="{BB962C8B-B14F-4D97-AF65-F5344CB8AC3E}">
        <p14:creationId xmlns:p14="http://schemas.microsoft.com/office/powerpoint/2010/main" val="17141906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Images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To work out the file size of a image, you need to know 3 things</a:t>
            </a:r>
          </a:p>
          <a:p>
            <a:endParaRPr lang="en-GB" dirty="0"/>
          </a:p>
          <a:p>
            <a:r>
              <a:rPr lang="en-GB" dirty="0"/>
              <a:t>Horizontal pixels</a:t>
            </a:r>
          </a:p>
          <a:p>
            <a:r>
              <a:rPr lang="en-GB" dirty="0"/>
              <a:t>Vertical pixels</a:t>
            </a:r>
          </a:p>
          <a:p>
            <a:r>
              <a:rPr lang="en-GB" dirty="0"/>
              <a:t>Bit depth</a:t>
            </a:r>
          </a:p>
          <a:p>
            <a:endParaRPr lang="en-GB" dirty="0"/>
          </a:p>
          <a:p>
            <a:r>
              <a:rPr lang="en-GB" dirty="0"/>
              <a:t>Your formula is </a:t>
            </a:r>
          </a:p>
          <a:p>
            <a:r>
              <a:rPr lang="en-GB" dirty="0"/>
              <a:t>Vertical x Horizontal x bit depth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3726832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Bit Depth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How many colours are in a image</a:t>
            </a:r>
          </a:p>
          <a:p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99" y="1522505"/>
            <a:ext cx="9279835" cy="3656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44903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28344" y="860612"/>
            <a:ext cx="5063655" cy="5997387"/>
          </a:xfrm>
        </p:spPr>
        <p:txBody>
          <a:bodyPr>
            <a:normAutofit fontScale="92500" lnSpcReduction="20000"/>
          </a:bodyPr>
          <a:lstStyle/>
          <a:p>
            <a:r>
              <a:rPr lang="en-GB" dirty="0"/>
              <a:t>Here is a black and white image</a:t>
            </a:r>
          </a:p>
          <a:p>
            <a:endParaRPr lang="en-GB" dirty="0"/>
          </a:p>
          <a:p>
            <a:r>
              <a:rPr lang="en-GB" dirty="0"/>
              <a:t>Only has 1 bit </a:t>
            </a:r>
          </a:p>
          <a:p>
            <a:r>
              <a:rPr lang="en-GB" dirty="0"/>
              <a:t>Which means 2 colours </a:t>
            </a:r>
          </a:p>
          <a:p>
            <a:r>
              <a:rPr lang="en-GB" dirty="0"/>
              <a:t>2</a:t>
            </a:r>
            <a:r>
              <a:rPr lang="en-GB" baseline="30000" dirty="0"/>
              <a:t>1 </a:t>
            </a:r>
            <a:r>
              <a:rPr lang="en-GB" dirty="0"/>
              <a:t>= 2</a:t>
            </a:r>
            <a:endParaRPr lang="en-GB" baseline="30000" dirty="0"/>
          </a:p>
          <a:p>
            <a:endParaRPr lang="en-GB" dirty="0"/>
          </a:p>
          <a:p>
            <a:r>
              <a:rPr lang="en-GB" dirty="0"/>
              <a:t>So 600 x 800 x 1</a:t>
            </a:r>
          </a:p>
          <a:p>
            <a:endParaRPr lang="en-GB" dirty="0"/>
          </a:p>
          <a:p>
            <a:r>
              <a:rPr lang="en-GB" dirty="0"/>
              <a:t>480,000 bits (divide this by 8 to get..)</a:t>
            </a:r>
          </a:p>
          <a:p>
            <a:r>
              <a:rPr lang="en-GB" dirty="0"/>
              <a:t>60,000 bytes (divide this by 1024..)</a:t>
            </a:r>
          </a:p>
          <a:p>
            <a:r>
              <a:rPr lang="en-GB" dirty="0"/>
              <a:t>58.5 KB (divide this by 1024..)</a:t>
            </a:r>
          </a:p>
          <a:p>
            <a:r>
              <a:rPr lang="en-GB" dirty="0"/>
              <a:t>0.05 MB </a:t>
            </a:r>
          </a:p>
          <a:p>
            <a:r>
              <a:rPr lang="en-GB" dirty="0"/>
              <a:t> 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962" y="1842891"/>
            <a:ext cx="5852160" cy="3657600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695739" y="1842891"/>
            <a:ext cx="0" cy="390607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H="1">
            <a:off x="695740" y="5748968"/>
            <a:ext cx="643260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-94817" y="3379303"/>
            <a:ext cx="8098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/>
              <a:t>600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336770" y="5826845"/>
            <a:ext cx="8098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/>
              <a:t>800</a:t>
            </a:r>
          </a:p>
        </p:txBody>
      </p:sp>
    </p:spTree>
    <p:extLst>
      <p:ext uri="{BB962C8B-B14F-4D97-AF65-F5344CB8AC3E}">
        <p14:creationId xmlns:p14="http://schemas.microsoft.com/office/powerpoint/2010/main" val="153892437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09064" y="860612"/>
            <a:ext cx="5082935" cy="5997387"/>
          </a:xfrm>
        </p:spPr>
        <p:txBody>
          <a:bodyPr/>
          <a:lstStyle/>
          <a:p>
            <a:r>
              <a:rPr lang="en-GB" dirty="0"/>
              <a:t>Here is a 16bit image</a:t>
            </a:r>
          </a:p>
          <a:p>
            <a:endParaRPr lang="en-GB" dirty="0"/>
          </a:p>
          <a:p>
            <a:r>
              <a:rPr lang="en-GB" dirty="0"/>
              <a:t>Has 65,536 colours</a:t>
            </a:r>
          </a:p>
          <a:p>
            <a:r>
              <a:rPr lang="en-GB" dirty="0"/>
              <a:t>2</a:t>
            </a:r>
            <a:r>
              <a:rPr lang="en-GB" baseline="30000" dirty="0"/>
              <a:t>16</a:t>
            </a:r>
            <a:r>
              <a:rPr lang="en-GB" dirty="0"/>
              <a:t> = 65,536</a:t>
            </a:r>
          </a:p>
          <a:p>
            <a:endParaRPr lang="en-GB" dirty="0"/>
          </a:p>
          <a:p>
            <a:r>
              <a:rPr lang="en-GB" dirty="0"/>
              <a:t>So 600 x 800 x 16</a:t>
            </a:r>
          </a:p>
          <a:p>
            <a:r>
              <a:rPr lang="en-GB" dirty="0"/>
              <a:t>7,680,000 bits (divide this by 8..)</a:t>
            </a:r>
          </a:p>
          <a:p>
            <a:r>
              <a:rPr lang="en-GB" dirty="0"/>
              <a:t>960,000 bytes (divide by 1024)</a:t>
            </a:r>
          </a:p>
          <a:p>
            <a:r>
              <a:rPr lang="en-GB" dirty="0"/>
              <a:t>937.5 KB (divide by 1024..)</a:t>
            </a:r>
          </a:p>
          <a:p>
            <a:r>
              <a:rPr lang="en-GB" dirty="0"/>
              <a:t>0.9MB 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962" y="1842891"/>
            <a:ext cx="5852160" cy="3657600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695739" y="1842891"/>
            <a:ext cx="0" cy="390607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H="1">
            <a:off x="695740" y="5748968"/>
            <a:ext cx="641332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-94817" y="3379303"/>
            <a:ext cx="8098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/>
              <a:t>600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336770" y="5826845"/>
            <a:ext cx="8098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/>
              <a:t>800</a:t>
            </a:r>
          </a:p>
        </p:txBody>
      </p:sp>
    </p:spTree>
    <p:extLst>
      <p:ext uri="{BB962C8B-B14F-4D97-AF65-F5344CB8AC3E}">
        <p14:creationId xmlns:p14="http://schemas.microsoft.com/office/powerpoint/2010/main" val="309767592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0B54F8-F7B1-0946-B700-8D401F25C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Quick Bits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ECC7BF-E659-A745-992F-E4AD75A923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Bitmap = Uses pixels to make an image </a:t>
            </a:r>
          </a:p>
          <a:p>
            <a:r>
              <a:rPr lang="en-US" dirty="0"/>
              <a:t>More pixels = better resolution </a:t>
            </a:r>
          </a:p>
          <a:p>
            <a:r>
              <a:rPr lang="en-US" dirty="0"/>
              <a:t>When you zoom in the number of pixels stays the same – so when you zoom it loses quality </a:t>
            </a:r>
          </a:p>
          <a:p>
            <a:r>
              <a:rPr lang="en-US" dirty="0"/>
              <a:t>Photo realistic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11895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B4D27-B858-BD48-AECC-D3FDA0210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Vector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529E4F-D16C-8C44-95FD-4B106A3349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Vector images are a different type of image</a:t>
            </a:r>
          </a:p>
          <a:p>
            <a:r>
              <a:rPr lang="en-US" dirty="0"/>
              <a:t>It does NOT use pixels. </a:t>
            </a:r>
          </a:p>
          <a:p>
            <a:endParaRPr lang="en-US" dirty="0"/>
          </a:p>
          <a:p>
            <a:r>
              <a:rPr lang="en-US" dirty="0"/>
              <a:t>It just uses maths. </a:t>
            </a:r>
          </a:p>
          <a:p>
            <a:endParaRPr lang="en-US" dirty="0"/>
          </a:p>
          <a:p>
            <a:r>
              <a:rPr lang="en-US" dirty="0"/>
              <a:t>Its made up of </a:t>
            </a:r>
          </a:p>
          <a:p>
            <a:r>
              <a:rPr lang="en-US" dirty="0"/>
              <a:t>Drawing Object</a:t>
            </a:r>
          </a:p>
          <a:p>
            <a:r>
              <a:rPr lang="en-US" dirty="0"/>
              <a:t>Drawing List </a:t>
            </a:r>
          </a:p>
          <a:p>
            <a:r>
              <a:rPr lang="en-US" dirty="0"/>
              <a:t>Property </a:t>
            </a:r>
          </a:p>
          <a:p>
            <a:r>
              <a:rPr lang="en-US" dirty="0"/>
              <a:t>User Space</a:t>
            </a:r>
          </a:p>
        </p:txBody>
      </p:sp>
    </p:spTree>
    <p:extLst>
      <p:ext uri="{BB962C8B-B14F-4D97-AF65-F5344CB8AC3E}">
        <p14:creationId xmlns:p14="http://schemas.microsoft.com/office/powerpoint/2010/main" val="132859128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067D09-BDCB-5B4E-845A-41DC75FDA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Compare to Bitmap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0FC030-7FAC-5247-B47D-3CC7F70E54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Because with vector you only care about drawing lines from point A to point B, when you resize the image point A and point B get adjusted accordingly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A3BF4A-1B9F-FB4F-BF50-D106770017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1272" y="1463754"/>
            <a:ext cx="5844399" cy="493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9105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makes a vector image?</a:t>
            </a:r>
          </a:p>
        </p:txBody>
      </p:sp>
      <p:pic>
        <p:nvPicPr>
          <p:cNvPr id="4" name="Content Placeholder 3" descr="Screen Shot 2016-08-25 at 16.42.27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09" t="16473" r="32666" b="6582"/>
          <a:stretch/>
        </p:blipFill>
        <p:spPr>
          <a:xfrm>
            <a:off x="7465717" y="1764948"/>
            <a:ext cx="2992386" cy="2798085"/>
          </a:xfr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1524000" y="832252"/>
            <a:ext cx="5984772" cy="60257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2"/>
                </a:solidFill>
                <a:latin typeface="Gill Sans"/>
                <a:ea typeface="+mn-ea"/>
                <a:cs typeface="Gill San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2"/>
                </a:solidFill>
                <a:latin typeface="Gill Sans"/>
                <a:ea typeface="+mn-ea"/>
                <a:cs typeface="Gill San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Gill Sans"/>
                <a:ea typeface="+mn-ea"/>
                <a:cs typeface="Gill San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2"/>
                </a:solidFill>
                <a:latin typeface="Gill Sans"/>
                <a:ea typeface="+mn-ea"/>
                <a:cs typeface="Gill San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2"/>
                </a:solidFill>
                <a:latin typeface="Gill Sans"/>
                <a:ea typeface="+mn-ea"/>
                <a:cs typeface="Gill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First you need a co-ordinate system. This is called USER SPACE.</a:t>
            </a:r>
          </a:p>
          <a:p>
            <a:endParaRPr lang="en-US" dirty="0"/>
          </a:p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0937420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makes a vector image?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draw circle</a:t>
            </a:r>
          </a:p>
          <a:p>
            <a:r>
              <a:rPr lang="de-DE" dirty="0"/>
              <a:t>     center        0.5, 0.5</a:t>
            </a:r>
          </a:p>
          <a:p>
            <a:r>
              <a:rPr lang="de-DE" dirty="0"/>
              <a:t>     radius        0.4</a:t>
            </a:r>
          </a:p>
          <a:p>
            <a:r>
              <a:rPr lang="de-DE" dirty="0"/>
              <a:t>     fill-color    yellow</a:t>
            </a:r>
          </a:p>
          <a:p>
            <a:r>
              <a:rPr lang="de-DE" dirty="0"/>
              <a:t>     stroke-color  black</a:t>
            </a:r>
          </a:p>
          <a:p>
            <a:r>
              <a:rPr lang="de-DE" dirty="0"/>
              <a:t>     stroke-width  0.05</a:t>
            </a:r>
          </a:p>
          <a:p>
            <a:r>
              <a:rPr lang="de-DE" dirty="0"/>
              <a:t>draw circle</a:t>
            </a:r>
          </a:p>
          <a:p>
            <a:r>
              <a:rPr lang="de-DE" dirty="0"/>
              <a:t>     center        0.35, 0.4</a:t>
            </a:r>
          </a:p>
          <a:p>
            <a:r>
              <a:rPr lang="de-DE" dirty="0"/>
              <a:t>     radius        0.05</a:t>
            </a:r>
          </a:p>
          <a:p>
            <a:r>
              <a:rPr lang="de-DE" dirty="0"/>
              <a:t>     fill-color    black</a:t>
            </a:r>
          </a:p>
          <a:p>
            <a:r>
              <a:rPr lang="de-DE" dirty="0"/>
              <a:t>draw circle</a:t>
            </a:r>
          </a:p>
          <a:p>
            <a:r>
              <a:rPr lang="de-DE" dirty="0"/>
              <a:t>     center        0.65, 0.4</a:t>
            </a:r>
          </a:p>
          <a:p>
            <a:r>
              <a:rPr lang="de-DE" dirty="0"/>
              <a:t>     radius        0.05</a:t>
            </a:r>
          </a:p>
          <a:p>
            <a:r>
              <a:rPr lang="de-DE" dirty="0"/>
              <a:t>     fill-color    black</a:t>
            </a:r>
          </a:p>
          <a:p>
            <a:r>
              <a:rPr lang="de-DE" dirty="0"/>
              <a:t>draw line</a:t>
            </a:r>
          </a:p>
          <a:p>
            <a:r>
              <a:rPr lang="de-DE" dirty="0"/>
              <a:t>     start         0.3, 0.6</a:t>
            </a:r>
          </a:p>
          <a:p>
            <a:r>
              <a:rPr lang="de-DE" dirty="0"/>
              <a:t>     end           0.7, 0.6</a:t>
            </a:r>
          </a:p>
          <a:p>
            <a:r>
              <a:rPr lang="de-DE" dirty="0"/>
              <a:t>     stroke-color  black</a:t>
            </a:r>
          </a:p>
          <a:p>
            <a:r>
              <a:rPr lang="de-DE" dirty="0"/>
              <a:t>     stroke-width  0.1</a:t>
            </a:r>
            <a:endParaRPr lang="en-US" dirty="0"/>
          </a:p>
        </p:txBody>
      </p:sp>
      <p:pic>
        <p:nvPicPr>
          <p:cNvPr id="4" name="Picture 3" descr="Screen Shot 2016-08-25 at 16.45.30.png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3518" y="1495595"/>
            <a:ext cx="4426638" cy="4401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672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makes a vector image?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Drawing Object</a:t>
            </a:r>
          </a:p>
          <a:p>
            <a:r>
              <a:rPr lang="en-US" dirty="0"/>
              <a:t>What you are actually drawing. Circle, Square, Text, Lines etc..</a:t>
            </a:r>
          </a:p>
          <a:p>
            <a:endParaRPr lang="en-US" dirty="0"/>
          </a:p>
          <a:p>
            <a:r>
              <a:rPr lang="en-US" dirty="0"/>
              <a:t>Property </a:t>
            </a:r>
          </a:p>
          <a:p>
            <a:r>
              <a:rPr lang="en-US" dirty="0"/>
              <a:t>The location, size, stroke and colour of the drawing object</a:t>
            </a:r>
          </a:p>
          <a:p>
            <a:endParaRPr lang="en-US" dirty="0"/>
          </a:p>
          <a:p>
            <a:r>
              <a:rPr lang="en-US" dirty="0"/>
              <a:t>Drawling list </a:t>
            </a:r>
          </a:p>
          <a:p>
            <a:r>
              <a:rPr lang="en-US" dirty="0"/>
              <a:t>What to draw in what order (what layers are first)</a:t>
            </a:r>
          </a:p>
          <a:p>
            <a:endParaRPr lang="en-US" dirty="0"/>
          </a:p>
          <a:p>
            <a:r>
              <a:rPr lang="en-US" dirty="0"/>
              <a:t>User Space</a:t>
            </a:r>
          </a:p>
          <a:p>
            <a:r>
              <a:rPr lang="en-US" dirty="0"/>
              <a:t>The area you are drawing in</a:t>
            </a:r>
          </a:p>
        </p:txBody>
      </p:sp>
    </p:spTree>
    <p:extLst>
      <p:ext uri="{BB962C8B-B14F-4D97-AF65-F5344CB8AC3E}">
        <p14:creationId xmlns:p14="http://schemas.microsoft.com/office/powerpoint/2010/main" val="35635046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6101C-823E-AC45-AD79-84372C7ED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Flower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736D2C-9C1E-6B4C-8373-40528E75E0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91" y="677916"/>
            <a:ext cx="5161460" cy="618008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Here is a photo of a flower</a:t>
            </a:r>
          </a:p>
          <a:p>
            <a:endParaRPr lang="en-US" dirty="0"/>
          </a:p>
          <a:p>
            <a:r>
              <a:rPr lang="en-US" dirty="0"/>
              <a:t>It looks like a real flower</a:t>
            </a:r>
          </a:p>
          <a:p>
            <a:endParaRPr lang="en-US" dirty="0"/>
          </a:p>
          <a:p>
            <a:r>
              <a:rPr lang="en-US" dirty="0"/>
              <a:t>Zoomed in you can see its actually a lot of little squares. </a:t>
            </a:r>
          </a:p>
          <a:p>
            <a:endParaRPr lang="en-US" dirty="0"/>
          </a:p>
          <a:p>
            <a:r>
              <a:rPr lang="en-US" dirty="0"/>
              <a:t>But our stupid human eyes cannot see the little squares without zooming in. We just see a perfect flower.</a:t>
            </a:r>
          </a:p>
          <a:p>
            <a:endParaRPr lang="en-US" dirty="0"/>
          </a:p>
          <a:p>
            <a:r>
              <a:rPr lang="en-US" dirty="0"/>
              <a:t>This is how a bitmap image works. </a:t>
            </a:r>
          </a:p>
          <a:p>
            <a:r>
              <a:rPr lang="en-US" dirty="0"/>
              <a:t>Lots of little squares.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AC523D-4508-CC4E-9F0E-6B3D7E20E8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9851" y="958852"/>
            <a:ext cx="7012148" cy="4679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366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FD060-0E3D-374B-B158-84B73A2A8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Vector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0A4133-17C4-8540-BCF5-C1E560D226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Usually less file size</a:t>
            </a:r>
          </a:p>
          <a:p>
            <a:r>
              <a:rPr lang="en-US" dirty="0"/>
              <a:t>Scalable, resize and you keep the quality </a:t>
            </a:r>
          </a:p>
          <a:p>
            <a:r>
              <a:rPr lang="en-US" dirty="0"/>
              <a:t>Not photo realistic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650652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E6D695-624C-C44D-B869-034989C50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Bitmap or Vector?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62660D-56AF-6645-A5E0-12B9F8EE97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Would you pick bitmap or vector for the following?</a:t>
            </a:r>
          </a:p>
          <a:p>
            <a:endParaRPr lang="en-US" dirty="0"/>
          </a:p>
          <a:p>
            <a:pPr marL="514350" indent="-514350">
              <a:buAutoNum type="arabicPeriod"/>
            </a:pPr>
            <a:r>
              <a:rPr lang="en-US" dirty="0"/>
              <a:t>A large poster of a human face</a:t>
            </a:r>
          </a:p>
          <a:p>
            <a:pPr marL="514350" indent="-514350">
              <a:buAutoNum type="arabicPeriod"/>
            </a:pPr>
            <a:r>
              <a:rPr lang="en-US" dirty="0"/>
              <a:t>A business logo </a:t>
            </a:r>
          </a:p>
          <a:p>
            <a:pPr marL="514350" indent="-514350">
              <a:buAutoNum type="arabicPeriod"/>
            </a:pPr>
            <a:r>
              <a:rPr lang="en-US" dirty="0"/>
              <a:t>Text </a:t>
            </a:r>
          </a:p>
          <a:p>
            <a:pPr marL="514350" indent="-514350">
              <a:buAutoNum type="arabicPeriod"/>
            </a:pPr>
            <a:r>
              <a:rPr lang="en-US" dirty="0"/>
              <a:t>A cartoon character </a:t>
            </a:r>
          </a:p>
          <a:p>
            <a:pPr marL="514350" indent="-514350">
              <a:buAutoNum type="arabicPeriod"/>
            </a:pPr>
            <a:r>
              <a:rPr lang="en-US" dirty="0"/>
              <a:t>Your ID card photo</a:t>
            </a:r>
          </a:p>
          <a:p>
            <a:pPr marL="514350" indent="-514350">
              <a:buAutoNum type="arabicPeriod"/>
            </a:pPr>
            <a:endParaRPr lang="en-US" dirty="0"/>
          </a:p>
          <a:p>
            <a:r>
              <a:rPr lang="en-US" dirty="0"/>
              <a:t>Task </a:t>
            </a:r>
          </a:p>
          <a:p>
            <a:r>
              <a:rPr lang="en-US" dirty="0"/>
              <a:t>Make one image as a bitmap and the SAME image as a vector. </a:t>
            </a:r>
          </a:p>
          <a:p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What are 3 similarities between using bitmap and vector software?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What are 3 differences between using bitmap and vector software?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919188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14203-68D7-D34E-AFC5-B707EE1E9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1.2 Multimedia - Sound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935FA0-8CC3-054B-83FD-D73FD18D78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dirty="0"/>
              <a:t>Show understanding of how sound is represented and encoded 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Show understanding of the impact of changing the sampling rate and resolution 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Use the terms: </a:t>
            </a:r>
            <a:r>
              <a:rPr lang="en-GB" i="1" dirty="0"/>
              <a:t>sampling</a:t>
            </a:r>
            <a:r>
              <a:rPr lang="en-GB" dirty="0"/>
              <a:t>, </a:t>
            </a:r>
            <a:r>
              <a:rPr lang="en-GB" i="1" dirty="0"/>
              <a:t>sampling rate</a:t>
            </a:r>
            <a:r>
              <a:rPr lang="en-GB" dirty="0"/>
              <a:t>, </a:t>
            </a:r>
            <a:r>
              <a:rPr lang="en-GB" i="1" dirty="0"/>
              <a:t>sampling resolution</a:t>
            </a:r>
            <a:r>
              <a:rPr lang="en-GB" dirty="0"/>
              <a:t>, </a:t>
            </a:r>
            <a:r>
              <a:rPr lang="en-GB" i="1" dirty="0"/>
              <a:t>analogue and digital data </a:t>
            </a:r>
            <a:endParaRPr lang="en-GB" dirty="0"/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Impact on file size and accuracy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702227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C6CB31-57E7-274D-AA2F-B3AC6F647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9E104C-F46D-BF41-904B-A9BC9FA25E4C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rgbClr val="00B0F0"/>
          </a:solidFill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GB" dirty="0"/>
              <a:t>Show understanding of how sound is represented and encoded 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Show understanding of the impact of changing the sampling rate and resolution 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Use the terms: </a:t>
            </a:r>
            <a:r>
              <a:rPr lang="en-GB" i="1" dirty="0"/>
              <a:t>sampling</a:t>
            </a:r>
            <a:r>
              <a:rPr lang="en-GB" dirty="0"/>
              <a:t>, </a:t>
            </a:r>
            <a:r>
              <a:rPr lang="en-GB" i="1" dirty="0"/>
              <a:t>sampling rate</a:t>
            </a:r>
            <a:r>
              <a:rPr lang="en-GB" dirty="0"/>
              <a:t>, </a:t>
            </a:r>
            <a:r>
              <a:rPr lang="en-GB" i="1" dirty="0"/>
              <a:t>sampling resolution</a:t>
            </a:r>
            <a:r>
              <a:rPr lang="en-GB" dirty="0"/>
              <a:t>, </a:t>
            </a:r>
            <a:r>
              <a:rPr lang="en-GB" i="1" dirty="0"/>
              <a:t>analogue and digital data </a:t>
            </a:r>
            <a:endParaRPr lang="en-GB" dirty="0"/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Impact on file size and accuracy </a:t>
            </a:r>
          </a:p>
          <a:p>
            <a:endParaRPr lang="en-US" dirty="0"/>
          </a:p>
          <a:p>
            <a:r>
              <a:rPr lang="en-US" dirty="0"/>
              <a:t>Understand: How to measure sound </a:t>
            </a:r>
          </a:p>
          <a:p>
            <a:endParaRPr lang="en-US" dirty="0"/>
          </a:p>
          <a:p>
            <a:r>
              <a:rPr lang="en-US" dirty="0"/>
              <a:t>Able: Calculate the file size for sounds and how to convert it into binary</a:t>
            </a:r>
          </a:p>
          <a:p>
            <a:endParaRPr lang="en-US" dirty="0"/>
          </a:p>
          <a:p>
            <a:r>
              <a:rPr lang="en-US" dirty="0"/>
              <a:t>Answer: What’s the difference between sampling and sample rate.</a:t>
            </a:r>
          </a:p>
        </p:txBody>
      </p:sp>
    </p:spTree>
    <p:extLst>
      <p:ext uri="{BB962C8B-B14F-4D97-AF65-F5344CB8AC3E}">
        <p14:creationId xmlns:p14="http://schemas.microsoft.com/office/powerpoint/2010/main" val="189068221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</p:spPr>
        <p:txBody>
          <a:bodyPr>
            <a:normAutofit fontScale="90000"/>
          </a:bodyPr>
          <a:lstStyle/>
          <a:p>
            <a:r>
              <a:rPr lang="en-US" dirty="0"/>
              <a:t>1.1.3 - 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noFill/>
        </p:spPr>
        <p:txBody>
          <a:bodyPr/>
          <a:lstStyle/>
          <a:p>
            <a:pPr marL="457200" indent="-457200">
              <a:buFont typeface="Arial"/>
              <a:buChar char="•"/>
            </a:pPr>
            <a:r>
              <a:rPr lang="en-US" dirty="0"/>
              <a:t>How is sound represented </a:t>
            </a:r>
          </a:p>
          <a:p>
            <a:pPr marL="457200" indent="-457200">
              <a:buFont typeface="Arial"/>
              <a:buChar char="•"/>
            </a:pPr>
            <a:r>
              <a:rPr lang="en-US" dirty="0"/>
              <a:t>Sampling</a:t>
            </a:r>
          </a:p>
          <a:p>
            <a:pPr marL="457200" indent="-457200">
              <a:buFont typeface="Arial"/>
              <a:buChar char="•"/>
            </a:pPr>
            <a:r>
              <a:rPr lang="en-US" dirty="0"/>
              <a:t>Sampling rate</a:t>
            </a:r>
          </a:p>
          <a:p>
            <a:pPr marL="457200" indent="-457200">
              <a:buFont typeface="Arial"/>
              <a:buChar char="•"/>
            </a:pPr>
            <a:r>
              <a:rPr lang="en-US" dirty="0"/>
              <a:t>Sampling resolution </a:t>
            </a:r>
          </a:p>
          <a:p>
            <a:pPr marL="457200" indent="-457200">
              <a:buFont typeface="Arial"/>
              <a:buChar char="•"/>
            </a:pPr>
            <a:r>
              <a:rPr lang="en-US" dirty="0"/>
              <a:t>Using sound software </a:t>
            </a:r>
          </a:p>
        </p:txBody>
      </p:sp>
    </p:spTree>
    <p:extLst>
      <p:ext uri="{BB962C8B-B14F-4D97-AF65-F5344CB8AC3E}">
        <p14:creationId xmlns:p14="http://schemas.microsoft.com/office/powerpoint/2010/main" val="350006245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is sound?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Which one is correct?</a:t>
            </a:r>
          </a:p>
          <a:p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Sound is air particles moving 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Sound are vibrations being picked up by your ear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Sound is measured by waves 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r>
              <a:rPr lang="en-US" dirty="0"/>
              <a:t>All are true </a:t>
            </a:r>
          </a:p>
        </p:txBody>
      </p:sp>
    </p:spTree>
    <p:extLst>
      <p:ext uri="{BB962C8B-B14F-4D97-AF65-F5344CB8AC3E}">
        <p14:creationId xmlns:p14="http://schemas.microsoft.com/office/powerpoint/2010/main" val="158876967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is sound?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If something can make a vibration, then it moves air particles around it. </a:t>
            </a:r>
          </a:p>
          <a:p>
            <a:endParaRPr lang="en-US" dirty="0"/>
          </a:p>
          <a:p>
            <a:r>
              <a:rPr lang="en-US" dirty="0"/>
              <a:t>These air particles then move other air particles which move other air particles </a:t>
            </a:r>
          </a:p>
          <a:p>
            <a:endParaRPr lang="en-US" dirty="0"/>
          </a:p>
          <a:p>
            <a:r>
              <a:rPr lang="en-US" dirty="0"/>
              <a:t>This continues until it reaches your ear </a:t>
            </a:r>
          </a:p>
          <a:p>
            <a:endParaRPr lang="en-US" dirty="0"/>
          </a:p>
          <a:p>
            <a:r>
              <a:rPr lang="en-US" dirty="0"/>
              <a:t>When it enters your ear then it becomes sound. </a:t>
            </a:r>
          </a:p>
          <a:p>
            <a:endParaRPr lang="en-US" dirty="0"/>
          </a:p>
          <a:p>
            <a:r>
              <a:rPr lang="en-US" dirty="0"/>
              <a:t>Before this – its just compression waves. </a:t>
            </a:r>
          </a:p>
        </p:txBody>
      </p:sp>
    </p:spTree>
    <p:extLst>
      <p:ext uri="{BB962C8B-B14F-4D97-AF65-F5344CB8AC3E}">
        <p14:creationId xmlns:p14="http://schemas.microsoft.com/office/powerpoint/2010/main" val="319864547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Famous Question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a tree falls over and there is no one to hear it, does it make a sound?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7283" y="1863989"/>
            <a:ext cx="6482728" cy="486204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6302517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Sine wave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Sound is represented by a wave, or sine wave. It does NOT exist like this in real life, its just used to help describe sound</a:t>
            </a:r>
          </a:p>
          <a:p>
            <a:endParaRPr lang="en-US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080108" y="2587165"/>
            <a:ext cx="8004408" cy="3912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40606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Sine wave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1524000" y="5047358"/>
            <a:ext cx="9144000" cy="1810643"/>
          </a:xfrm>
        </p:spPr>
        <p:txBody>
          <a:bodyPr>
            <a:normAutofit fontScale="92500" lnSpcReduction="20000"/>
          </a:bodyPr>
          <a:lstStyle/>
          <a:p>
            <a:r>
              <a:rPr lang="en-US" sz="2400" dirty="0"/>
              <a:t>Amplitude – Maximum disturbance from undisturbed position</a:t>
            </a:r>
          </a:p>
          <a:p>
            <a:endParaRPr lang="en-US" sz="2400" dirty="0"/>
          </a:p>
          <a:p>
            <a:r>
              <a:rPr lang="en-US" sz="2400" dirty="0"/>
              <a:t>Frequency – How many times a complete wave form in 1 second </a:t>
            </a:r>
          </a:p>
          <a:p>
            <a:endParaRPr lang="en-US" sz="2400" dirty="0"/>
          </a:p>
          <a:p>
            <a:r>
              <a:rPr lang="en-US" sz="2400" dirty="0"/>
              <a:t>Wavelength – Distance between one crest and the next 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0897" y="812140"/>
            <a:ext cx="8675975" cy="412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5726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E84B9-F45B-3040-B449-9D4C25F40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A86ED1-5335-9E45-AEFA-A629C4A13C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Questions: </a:t>
            </a:r>
          </a:p>
          <a:p>
            <a:pPr marL="514350" indent="-514350">
              <a:buAutoNum type="arabicPeriod"/>
            </a:pPr>
            <a:r>
              <a:rPr lang="en-US" dirty="0"/>
              <a:t>Is a square a pixel?</a:t>
            </a:r>
          </a:p>
          <a:p>
            <a:pPr marL="514350" indent="-514350">
              <a:buAutoNum type="arabicPeriod"/>
            </a:pPr>
            <a:r>
              <a:rPr lang="en-US" dirty="0"/>
              <a:t>How big is a square?</a:t>
            </a:r>
          </a:p>
          <a:p>
            <a:pPr marL="514350" indent="-514350">
              <a:buAutoNum type="arabicPeriod"/>
            </a:pPr>
            <a:r>
              <a:rPr lang="en-US" dirty="0"/>
              <a:t>How do you know what to put in a square?</a:t>
            </a:r>
          </a:p>
          <a:p>
            <a:pPr marL="514350" indent="-514350">
              <a:buAutoNum type="arabicPeriod"/>
            </a:pPr>
            <a:r>
              <a:rPr lang="en-US" dirty="0"/>
              <a:t>Is there a better way to represent it?</a:t>
            </a:r>
          </a:p>
        </p:txBody>
      </p:sp>
    </p:spTree>
    <p:extLst>
      <p:ext uri="{BB962C8B-B14F-4D97-AF65-F5344CB8AC3E}">
        <p14:creationId xmlns:p14="http://schemas.microsoft.com/office/powerpoint/2010/main" val="27605234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Match up the statements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Sampling </a:t>
            </a:r>
          </a:p>
          <a:p>
            <a:endParaRPr lang="en-US" dirty="0"/>
          </a:p>
          <a:p>
            <a:r>
              <a:rPr lang="en-US" dirty="0"/>
              <a:t>Sampling rate </a:t>
            </a:r>
          </a:p>
          <a:p>
            <a:endParaRPr lang="en-US" dirty="0"/>
          </a:p>
          <a:p>
            <a:r>
              <a:rPr lang="en-US" dirty="0"/>
              <a:t>Sampling resolution 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1764293" y="3926793"/>
            <a:ext cx="5182738" cy="1200328"/>
            <a:chOff x="3089479" y="1352629"/>
            <a:chExt cx="5182738" cy="1200328"/>
          </a:xfrm>
        </p:grpSpPr>
        <p:sp>
          <p:nvSpPr>
            <p:cNvPr id="7" name="Rounded Rectangle 6"/>
            <p:cNvSpPr/>
            <p:nvPr/>
          </p:nvSpPr>
          <p:spPr>
            <a:xfrm>
              <a:off x="3089479" y="1352629"/>
              <a:ext cx="5182738" cy="1200328"/>
            </a:xfrm>
            <a:prstGeom prst="roundRect">
              <a:avLst/>
            </a:prstGeom>
            <a:solidFill>
              <a:srgbClr val="C3D69B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3089479" y="1352629"/>
              <a:ext cx="5182738" cy="1200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Century Gothic"/>
                  <a:cs typeface="Century Gothic"/>
                </a:rPr>
                <a:t>Converting a sound wave in a digital form. This take regular measurements of the sound 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107659" y="2027126"/>
            <a:ext cx="5182738" cy="1200328"/>
            <a:chOff x="3089479" y="3195029"/>
            <a:chExt cx="5182738" cy="1200328"/>
          </a:xfrm>
        </p:grpSpPr>
        <p:sp>
          <p:nvSpPr>
            <p:cNvPr id="8" name="Rounded Rectangle 7"/>
            <p:cNvSpPr/>
            <p:nvPr/>
          </p:nvSpPr>
          <p:spPr>
            <a:xfrm>
              <a:off x="3089479" y="3195029"/>
              <a:ext cx="5182738" cy="1200328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3911265" y="3375588"/>
              <a:ext cx="324323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Century Gothic"/>
                  <a:cs typeface="Century Gothic"/>
                </a:rPr>
                <a:t>Number of samples taken per second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985800" y="5522300"/>
            <a:ext cx="5682201" cy="1200328"/>
            <a:chOff x="2590016" y="5314791"/>
            <a:chExt cx="5682201" cy="1200328"/>
          </a:xfrm>
        </p:grpSpPr>
        <p:sp>
          <p:nvSpPr>
            <p:cNvPr id="9" name="Rounded Rectangle 8"/>
            <p:cNvSpPr/>
            <p:nvPr/>
          </p:nvSpPr>
          <p:spPr>
            <a:xfrm>
              <a:off x="2590016" y="5314791"/>
              <a:ext cx="5182738" cy="1200328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711876" y="5314791"/>
              <a:ext cx="5560341" cy="1200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Century Gothic"/>
                  <a:cs typeface="Century Gothic"/>
                </a:rPr>
                <a:t>How many samples can be taken. 8-bit rate = 2</a:t>
              </a:r>
              <a:r>
                <a:rPr lang="en-US" sz="2400" baseline="30000" dirty="0">
                  <a:latin typeface="Century Gothic"/>
                  <a:cs typeface="Century Gothic"/>
                </a:rPr>
                <a:t>8</a:t>
              </a:r>
              <a:r>
                <a:rPr lang="en-US" sz="2400" dirty="0">
                  <a:latin typeface="Century Gothic"/>
                  <a:cs typeface="Century Gothic"/>
                </a:rPr>
                <a:t> = 256 samples</a:t>
              </a:r>
            </a:p>
            <a:p>
              <a:r>
                <a:rPr lang="en-US" sz="2400" dirty="0">
                  <a:latin typeface="Century Gothic"/>
                  <a:cs typeface="Century Gothic"/>
                </a:rPr>
                <a:t>16 bit = 2</a:t>
              </a:r>
              <a:r>
                <a:rPr lang="en-US" sz="2400" baseline="30000" dirty="0">
                  <a:latin typeface="Century Gothic"/>
                  <a:cs typeface="Century Gothic"/>
                </a:rPr>
                <a:t>16 </a:t>
              </a:r>
              <a:r>
                <a:rPr lang="en-US" sz="2400" dirty="0">
                  <a:latin typeface="Century Gothic"/>
                  <a:cs typeface="Century Gothic"/>
                </a:rPr>
                <a:t>= 65,536 samples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3282033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Match up the statements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Sampling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Sampling rate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Sampling resolution 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5107659" y="1063008"/>
            <a:ext cx="5182738" cy="1200328"/>
            <a:chOff x="3089479" y="1352629"/>
            <a:chExt cx="5182738" cy="1200328"/>
          </a:xfrm>
        </p:grpSpPr>
        <p:sp>
          <p:nvSpPr>
            <p:cNvPr id="7" name="Rounded Rectangle 6"/>
            <p:cNvSpPr/>
            <p:nvPr/>
          </p:nvSpPr>
          <p:spPr>
            <a:xfrm>
              <a:off x="3089479" y="1352629"/>
              <a:ext cx="5182738" cy="1200328"/>
            </a:xfrm>
            <a:prstGeom prst="roundRect">
              <a:avLst/>
            </a:prstGeom>
            <a:solidFill>
              <a:srgbClr val="C3D69B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3089479" y="1352629"/>
              <a:ext cx="5182738" cy="1200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Century Gothic"/>
                  <a:cs typeface="Century Gothic"/>
                </a:rPr>
                <a:t>Converting a sound wave in a digital form. This take regular measurements of the sound 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107659" y="2849910"/>
            <a:ext cx="5182738" cy="1200328"/>
            <a:chOff x="3089479" y="3195029"/>
            <a:chExt cx="5182738" cy="1200328"/>
          </a:xfrm>
        </p:grpSpPr>
        <p:sp>
          <p:nvSpPr>
            <p:cNvPr id="8" name="Rounded Rectangle 7"/>
            <p:cNvSpPr/>
            <p:nvPr/>
          </p:nvSpPr>
          <p:spPr>
            <a:xfrm>
              <a:off x="3089479" y="3195029"/>
              <a:ext cx="5182738" cy="1200328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3911265" y="3375588"/>
              <a:ext cx="324323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Century Gothic"/>
                  <a:cs typeface="Century Gothic"/>
                </a:rPr>
                <a:t>Number of samples taken per second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5107660" y="5397652"/>
            <a:ext cx="5682201" cy="1200328"/>
            <a:chOff x="2590016" y="5314791"/>
            <a:chExt cx="5682201" cy="1200328"/>
          </a:xfrm>
        </p:grpSpPr>
        <p:sp>
          <p:nvSpPr>
            <p:cNvPr id="9" name="Rounded Rectangle 8"/>
            <p:cNvSpPr/>
            <p:nvPr/>
          </p:nvSpPr>
          <p:spPr>
            <a:xfrm>
              <a:off x="2590016" y="5314791"/>
              <a:ext cx="5182738" cy="1200328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711876" y="5314791"/>
              <a:ext cx="5560341" cy="1200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Century Gothic"/>
                  <a:cs typeface="Century Gothic"/>
                </a:rPr>
                <a:t>How many samples can be taken. 8-bit rate = 2</a:t>
              </a:r>
              <a:r>
                <a:rPr lang="en-US" sz="2400" baseline="30000" dirty="0">
                  <a:latin typeface="Century Gothic"/>
                  <a:cs typeface="Century Gothic"/>
                </a:rPr>
                <a:t>8</a:t>
              </a:r>
              <a:r>
                <a:rPr lang="en-US" sz="2400" dirty="0">
                  <a:latin typeface="Century Gothic"/>
                  <a:cs typeface="Century Gothic"/>
                </a:rPr>
                <a:t> = 256 samples</a:t>
              </a:r>
            </a:p>
            <a:p>
              <a:r>
                <a:rPr lang="en-US" sz="2400" dirty="0">
                  <a:latin typeface="Century Gothic"/>
                  <a:cs typeface="Century Gothic"/>
                </a:rPr>
                <a:t>16 bit = 2</a:t>
              </a:r>
              <a:r>
                <a:rPr lang="en-US" sz="2400" baseline="30000" dirty="0">
                  <a:latin typeface="Century Gothic"/>
                  <a:cs typeface="Century Gothic"/>
                </a:rPr>
                <a:t>16 </a:t>
              </a:r>
              <a:r>
                <a:rPr lang="en-US" sz="2400" dirty="0">
                  <a:latin typeface="Century Gothic"/>
                  <a:cs typeface="Century Gothic"/>
                </a:rPr>
                <a:t>= 65,536 samples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0388452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File Size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File size (bits) = </a:t>
            </a:r>
          </a:p>
          <a:p>
            <a:r>
              <a:rPr lang="en-US" dirty="0"/>
              <a:t>sampling frequency (Hz) x sampling depth (bits) x</a:t>
            </a:r>
          </a:p>
          <a:p>
            <a:r>
              <a:rPr lang="en-US" dirty="0"/>
              <a:t>length of sound (s) x channels</a:t>
            </a:r>
          </a:p>
          <a:p>
            <a:endParaRPr lang="en-US" dirty="0"/>
          </a:p>
          <a:p>
            <a:r>
              <a:rPr lang="en-US" b="1" dirty="0"/>
              <a:t>Example</a:t>
            </a:r>
            <a:endParaRPr lang="en-US" dirty="0"/>
          </a:p>
          <a:p>
            <a:r>
              <a:rPr lang="en-US" dirty="0"/>
              <a:t>A stereo song has to be recorded at CD quality. The song is 4 minutes and 8 seconds long. How much disk space would the captured song occupy?</a:t>
            </a:r>
          </a:p>
          <a:p>
            <a:endParaRPr lang="en-US" dirty="0"/>
          </a:p>
          <a:p>
            <a:r>
              <a:rPr lang="en-US" dirty="0"/>
              <a:t>Settings for CD quality are:</a:t>
            </a:r>
          </a:p>
          <a:p>
            <a:r>
              <a:rPr lang="en-US" dirty="0"/>
              <a:t>Sampling frequency = 44100 Hz (44.1KHz)</a:t>
            </a:r>
          </a:p>
          <a:p>
            <a:r>
              <a:rPr lang="en-US" dirty="0"/>
              <a:t>Sampling depth = 16 bit</a:t>
            </a:r>
          </a:p>
          <a:p>
            <a:endParaRPr lang="en-US" dirty="0"/>
          </a:p>
          <a:p>
            <a:r>
              <a:rPr lang="en-US" dirty="0"/>
              <a:t>Length of song = 4 x 60 + 8 = 248 seconds</a:t>
            </a:r>
          </a:p>
          <a:p>
            <a:r>
              <a:rPr lang="en-US" dirty="0"/>
              <a:t>File size (bits) = 44100 x 16 x 248 x 2 = 349977600</a:t>
            </a:r>
          </a:p>
          <a:p>
            <a:r>
              <a:rPr lang="en-US" dirty="0"/>
              <a:t>File size (bytes) = 349977600 / 8 = 43747200</a:t>
            </a:r>
          </a:p>
          <a:p>
            <a:r>
              <a:rPr lang="en-US" dirty="0"/>
              <a:t>File size (kilobytes) = 43747200 / 1024 = 42721.88</a:t>
            </a:r>
          </a:p>
          <a:p>
            <a:r>
              <a:rPr lang="en-US" dirty="0"/>
              <a:t>File size (megabytes) = 42721.88 / 1024 = </a:t>
            </a:r>
            <a:r>
              <a:rPr lang="en-US" b="1" dirty="0"/>
              <a:t>41.72Mb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6589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Questions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1. A stereo song has to be recorded at CD quality. The song is 2 minutes and 32 seconds long. What file size would the song have?</a:t>
            </a:r>
          </a:p>
          <a:p>
            <a:endParaRPr lang="en-US" dirty="0"/>
          </a:p>
          <a:p>
            <a:r>
              <a:rPr lang="en-US" dirty="0"/>
              <a:t>2. A stereo song has to be recorded at CD quality. The song is 4 minutes and 45 seconds long. What file size would the song have?</a:t>
            </a:r>
          </a:p>
          <a:p>
            <a:endParaRPr lang="en-US" dirty="0"/>
          </a:p>
          <a:p>
            <a:r>
              <a:rPr lang="en-US" dirty="0"/>
              <a:t>3. A 1 minute 15 second audio track is sampled in mono at 22.5KHz using an 8 bit sample rate. What file size would the track be?</a:t>
            </a:r>
          </a:p>
          <a:p>
            <a:endParaRPr lang="en-US" dirty="0"/>
          </a:p>
          <a:p>
            <a:r>
              <a:rPr lang="en-US" dirty="0"/>
              <a:t>4. A 32 second audio track is sampled in stereo at 22.5KHz using a 16 bit sample rate. What file size would the track be?</a:t>
            </a:r>
          </a:p>
        </p:txBody>
      </p:sp>
    </p:spTree>
    <p:extLst>
      <p:ext uri="{BB962C8B-B14F-4D97-AF65-F5344CB8AC3E}">
        <p14:creationId xmlns:p14="http://schemas.microsoft.com/office/powerpoint/2010/main" val="19022961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Task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Record / Get an audio file and export it with different sample rates and resolution to hear the difference</a:t>
            </a:r>
          </a:p>
        </p:txBody>
      </p:sp>
    </p:spTree>
    <p:extLst>
      <p:ext uri="{BB962C8B-B14F-4D97-AF65-F5344CB8AC3E}">
        <p14:creationId xmlns:p14="http://schemas.microsoft.com/office/powerpoint/2010/main" val="40646235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03C19A-FCAB-C145-9E36-A147FFD58D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Is a square a pixel?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C08BE7-1F2C-4145-AD91-92E7E9D320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said bitmap are made of pixels…. </a:t>
            </a:r>
          </a:p>
          <a:p>
            <a:endParaRPr lang="en-US" dirty="0"/>
          </a:p>
          <a:p>
            <a:r>
              <a:rPr lang="en-US" dirty="0"/>
              <a:t>We saw, with the flower, that it’s a lot of little squares</a:t>
            </a:r>
          </a:p>
          <a:p>
            <a:endParaRPr lang="en-US" dirty="0"/>
          </a:p>
          <a:p>
            <a:r>
              <a:rPr lang="en-US" dirty="0"/>
              <a:t>So is a square a pixel? Pick the correct answer from the 5 choices below. </a:t>
            </a:r>
          </a:p>
          <a:p>
            <a:endParaRPr lang="en-US" dirty="0"/>
          </a:p>
          <a:p>
            <a:pPr marL="514350" indent="-514350">
              <a:buAutoNum type="arabicPeriod"/>
            </a:pPr>
            <a:r>
              <a:rPr lang="en-US" dirty="0"/>
              <a:t>No, they are not the same.</a:t>
            </a:r>
          </a:p>
          <a:p>
            <a:pPr marL="514350" indent="-514350">
              <a:buAutoNum type="arabicPeriod"/>
            </a:pPr>
            <a:r>
              <a:rPr lang="en-US" dirty="0"/>
              <a:t>Nope, not the same</a:t>
            </a:r>
          </a:p>
          <a:p>
            <a:pPr marL="514350" indent="-514350">
              <a:buAutoNum type="arabicPeriod"/>
            </a:pPr>
            <a:r>
              <a:rPr lang="en-US" dirty="0"/>
              <a:t>A square and pixel are different</a:t>
            </a:r>
          </a:p>
          <a:p>
            <a:pPr marL="514350" indent="-514350">
              <a:buAutoNum type="arabicPeriod"/>
            </a:pPr>
            <a:r>
              <a:rPr lang="en-US" dirty="0"/>
              <a:t>A pixel is a dot and a square is a square so they are different.</a:t>
            </a:r>
          </a:p>
          <a:p>
            <a:pPr marL="514350" indent="-514350">
              <a:buAutoNum type="arabicPeriod"/>
            </a:pPr>
            <a:r>
              <a:rPr lang="en-US" dirty="0"/>
              <a:t>I cannot believe you made 5 ways to say a pixel and a square are different. </a:t>
            </a:r>
          </a:p>
        </p:txBody>
      </p:sp>
    </p:spTree>
    <p:extLst>
      <p:ext uri="{BB962C8B-B14F-4D97-AF65-F5344CB8AC3E}">
        <p14:creationId xmlns:p14="http://schemas.microsoft.com/office/powerpoint/2010/main" val="10505936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D9FB37-69C8-9C4F-A932-71578C939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Why are they not the same.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AF7AF7-AE44-234C-868C-0FC8422B4C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Many books and websites say the squares and pixels are the same. Pixel is a dot, square is a square so what the difference. </a:t>
            </a:r>
          </a:p>
          <a:p>
            <a:endParaRPr lang="en-US" dirty="0"/>
          </a:p>
          <a:p>
            <a:r>
              <a:rPr lang="en-US" dirty="0"/>
              <a:t>A pixel has no fixed size, you can get big pixels,  small pixels, medium pixels. But a square is 8 x 8 pixels. </a:t>
            </a:r>
          </a:p>
          <a:p>
            <a:endParaRPr lang="en-US" dirty="0"/>
          </a:p>
          <a:p>
            <a:r>
              <a:rPr lang="en-US" dirty="0"/>
              <a:t>So if you have small pixels it might look like: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But if you use larger pixels, then your square will look like:</a:t>
            </a:r>
          </a:p>
          <a:p>
            <a:endParaRPr lang="en-US" dirty="0"/>
          </a:p>
          <a:p>
            <a:r>
              <a:rPr lang="en-US" dirty="0"/>
              <a:t>Both are still 8x8 </a:t>
            </a:r>
            <a:br>
              <a:rPr lang="en-US" dirty="0"/>
            </a:br>
            <a:endParaRPr lang="en-US" dirty="0"/>
          </a:p>
          <a:p>
            <a:r>
              <a:rPr lang="en-US" dirty="0"/>
              <a:t>So one 8x8 square = 1 pixel</a:t>
            </a:r>
          </a:p>
          <a:p>
            <a:endParaRPr lang="en-GB" dirty="0"/>
          </a:p>
          <a:p>
            <a:endParaRPr lang="en-GB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90D0175-25D3-9A4F-A27C-1F596C6A7E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1507156"/>
              </p:ext>
            </p:extLst>
          </p:nvPr>
        </p:nvGraphicFramePr>
        <p:xfrm>
          <a:off x="6705600" y="2557824"/>
          <a:ext cx="1980000" cy="198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7500">
                  <a:extLst>
                    <a:ext uri="{9D8B030D-6E8A-4147-A177-3AD203B41FA5}">
                      <a16:colId xmlns:a16="http://schemas.microsoft.com/office/drawing/2014/main" val="2791542923"/>
                    </a:ext>
                  </a:extLst>
                </a:gridCol>
                <a:gridCol w="247500">
                  <a:extLst>
                    <a:ext uri="{9D8B030D-6E8A-4147-A177-3AD203B41FA5}">
                      <a16:colId xmlns:a16="http://schemas.microsoft.com/office/drawing/2014/main" val="1437219596"/>
                    </a:ext>
                  </a:extLst>
                </a:gridCol>
                <a:gridCol w="247500">
                  <a:extLst>
                    <a:ext uri="{9D8B030D-6E8A-4147-A177-3AD203B41FA5}">
                      <a16:colId xmlns:a16="http://schemas.microsoft.com/office/drawing/2014/main" val="1654787232"/>
                    </a:ext>
                  </a:extLst>
                </a:gridCol>
                <a:gridCol w="247500">
                  <a:extLst>
                    <a:ext uri="{9D8B030D-6E8A-4147-A177-3AD203B41FA5}">
                      <a16:colId xmlns:a16="http://schemas.microsoft.com/office/drawing/2014/main" val="1759059590"/>
                    </a:ext>
                  </a:extLst>
                </a:gridCol>
                <a:gridCol w="247500">
                  <a:extLst>
                    <a:ext uri="{9D8B030D-6E8A-4147-A177-3AD203B41FA5}">
                      <a16:colId xmlns:a16="http://schemas.microsoft.com/office/drawing/2014/main" val="1289343823"/>
                    </a:ext>
                  </a:extLst>
                </a:gridCol>
                <a:gridCol w="247500">
                  <a:extLst>
                    <a:ext uri="{9D8B030D-6E8A-4147-A177-3AD203B41FA5}">
                      <a16:colId xmlns:a16="http://schemas.microsoft.com/office/drawing/2014/main" val="2731971475"/>
                    </a:ext>
                  </a:extLst>
                </a:gridCol>
                <a:gridCol w="247500">
                  <a:extLst>
                    <a:ext uri="{9D8B030D-6E8A-4147-A177-3AD203B41FA5}">
                      <a16:colId xmlns:a16="http://schemas.microsoft.com/office/drawing/2014/main" val="1573258459"/>
                    </a:ext>
                  </a:extLst>
                </a:gridCol>
                <a:gridCol w="247500">
                  <a:extLst>
                    <a:ext uri="{9D8B030D-6E8A-4147-A177-3AD203B41FA5}">
                      <a16:colId xmlns:a16="http://schemas.microsoft.com/office/drawing/2014/main" val="3273755806"/>
                    </a:ext>
                  </a:extLst>
                </a:gridCol>
              </a:tblGrid>
              <a:tr h="24750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6502547"/>
                  </a:ext>
                </a:extLst>
              </a:tr>
              <a:tr h="24750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1482207"/>
                  </a:ext>
                </a:extLst>
              </a:tr>
              <a:tr h="24750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1758177"/>
                  </a:ext>
                </a:extLst>
              </a:tr>
              <a:tr h="24750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8882161"/>
                  </a:ext>
                </a:extLst>
              </a:tr>
              <a:tr h="24750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3237494"/>
                  </a:ext>
                </a:extLst>
              </a:tr>
              <a:tr h="24750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17852078"/>
                  </a:ext>
                </a:extLst>
              </a:tr>
              <a:tr h="24750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67761323"/>
                  </a:ext>
                </a:extLst>
              </a:tr>
              <a:tr h="24750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6133988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321344A-B292-BC46-AD45-3E252381F0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5559629"/>
              </p:ext>
            </p:extLst>
          </p:nvPr>
        </p:nvGraphicFramePr>
        <p:xfrm>
          <a:off x="8818799" y="3370624"/>
          <a:ext cx="3240000" cy="324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5000">
                  <a:extLst>
                    <a:ext uri="{9D8B030D-6E8A-4147-A177-3AD203B41FA5}">
                      <a16:colId xmlns:a16="http://schemas.microsoft.com/office/drawing/2014/main" val="2791542923"/>
                    </a:ext>
                  </a:extLst>
                </a:gridCol>
                <a:gridCol w="405000">
                  <a:extLst>
                    <a:ext uri="{9D8B030D-6E8A-4147-A177-3AD203B41FA5}">
                      <a16:colId xmlns:a16="http://schemas.microsoft.com/office/drawing/2014/main" val="1437219596"/>
                    </a:ext>
                  </a:extLst>
                </a:gridCol>
                <a:gridCol w="405000">
                  <a:extLst>
                    <a:ext uri="{9D8B030D-6E8A-4147-A177-3AD203B41FA5}">
                      <a16:colId xmlns:a16="http://schemas.microsoft.com/office/drawing/2014/main" val="1654787232"/>
                    </a:ext>
                  </a:extLst>
                </a:gridCol>
                <a:gridCol w="405000">
                  <a:extLst>
                    <a:ext uri="{9D8B030D-6E8A-4147-A177-3AD203B41FA5}">
                      <a16:colId xmlns:a16="http://schemas.microsoft.com/office/drawing/2014/main" val="1759059590"/>
                    </a:ext>
                  </a:extLst>
                </a:gridCol>
                <a:gridCol w="405000">
                  <a:extLst>
                    <a:ext uri="{9D8B030D-6E8A-4147-A177-3AD203B41FA5}">
                      <a16:colId xmlns:a16="http://schemas.microsoft.com/office/drawing/2014/main" val="1289343823"/>
                    </a:ext>
                  </a:extLst>
                </a:gridCol>
                <a:gridCol w="405000">
                  <a:extLst>
                    <a:ext uri="{9D8B030D-6E8A-4147-A177-3AD203B41FA5}">
                      <a16:colId xmlns:a16="http://schemas.microsoft.com/office/drawing/2014/main" val="2731971475"/>
                    </a:ext>
                  </a:extLst>
                </a:gridCol>
                <a:gridCol w="405000">
                  <a:extLst>
                    <a:ext uri="{9D8B030D-6E8A-4147-A177-3AD203B41FA5}">
                      <a16:colId xmlns:a16="http://schemas.microsoft.com/office/drawing/2014/main" val="1573258459"/>
                    </a:ext>
                  </a:extLst>
                </a:gridCol>
                <a:gridCol w="405000">
                  <a:extLst>
                    <a:ext uri="{9D8B030D-6E8A-4147-A177-3AD203B41FA5}">
                      <a16:colId xmlns:a16="http://schemas.microsoft.com/office/drawing/2014/main" val="3273755806"/>
                    </a:ext>
                  </a:extLst>
                </a:gridCol>
              </a:tblGrid>
              <a:tr h="40500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6502547"/>
                  </a:ext>
                </a:extLst>
              </a:tr>
              <a:tr h="40500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1482207"/>
                  </a:ext>
                </a:extLst>
              </a:tr>
              <a:tr h="40500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1758177"/>
                  </a:ext>
                </a:extLst>
              </a:tr>
              <a:tr h="40500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8882161"/>
                  </a:ext>
                </a:extLst>
              </a:tr>
              <a:tr h="40500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3237494"/>
                  </a:ext>
                </a:extLst>
              </a:tr>
              <a:tr h="40500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17852078"/>
                  </a:ext>
                </a:extLst>
              </a:tr>
              <a:tr h="40500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67761323"/>
                  </a:ext>
                </a:extLst>
              </a:tr>
              <a:tr h="40500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61339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85102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6E1478-1C94-104B-AD17-62DE9DAEA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to draw a bitmap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BA7E43-2047-0E4F-AC0A-983BE3362E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Let’s say you want the letter A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Every white square is a 0 and every black square is a 1</a:t>
            </a:r>
            <a:br>
              <a:rPr lang="en-US" dirty="0"/>
            </a:br>
            <a:r>
              <a:rPr lang="en-US" dirty="0"/>
              <a:t>(for now. In real life every white square is 1 and black is 0)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299FF1C-12C8-0240-A269-7AA5ADA7BF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7384269"/>
              </p:ext>
            </p:extLst>
          </p:nvPr>
        </p:nvGraphicFramePr>
        <p:xfrm>
          <a:off x="301332" y="1321691"/>
          <a:ext cx="3240000" cy="324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5000">
                  <a:extLst>
                    <a:ext uri="{9D8B030D-6E8A-4147-A177-3AD203B41FA5}">
                      <a16:colId xmlns:a16="http://schemas.microsoft.com/office/drawing/2014/main" val="2791542923"/>
                    </a:ext>
                  </a:extLst>
                </a:gridCol>
                <a:gridCol w="405000">
                  <a:extLst>
                    <a:ext uri="{9D8B030D-6E8A-4147-A177-3AD203B41FA5}">
                      <a16:colId xmlns:a16="http://schemas.microsoft.com/office/drawing/2014/main" val="1437219596"/>
                    </a:ext>
                  </a:extLst>
                </a:gridCol>
                <a:gridCol w="405000">
                  <a:extLst>
                    <a:ext uri="{9D8B030D-6E8A-4147-A177-3AD203B41FA5}">
                      <a16:colId xmlns:a16="http://schemas.microsoft.com/office/drawing/2014/main" val="1654787232"/>
                    </a:ext>
                  </a:extLst>
                </a:gridCol>
                <a:gridCol w="405000">
                  <a:extLst>
                    <a:ext uri="{9D8B030D-6E8A-4147-A177-3AD203B41FA5}">
                      <a16:colId xmlns:a16="http://schemas.microsoft.com/office/drawing/2014/main" val="1759059590"/>
                    </a:ext>
                  </a:extLst>
                </a:gridCol>
                <a:gridCol w="405000">
                  <a:extLst>
                    <a:ext uri="{9D8B030D-6E8A-4147-A177-3AD203B41FA5}">
                      <a16:colId xmlns:a16="http://schemas.microsoft.com/office/drawing/2014/main" val="1289343823"/>
                    </a:ext>
                  </a:extLst>
                </a:gridCol>
                <a:gridCol w="405000">
                  <a:extLst>
                    <a:ext uri="{9D8B030D-6E8A-4147-A177-3AD203B41FA5}">
                      <a16:colId xmlns:a16="http://schemas.microsoft.com/office/drawing/2014/main" val="2731971475"/>
                    </a:ext>
                  </a:extLst>
                </a:gridCol>
                <a:gridCol w="405000">
                  <a:extLst>
                    <a:ext uri="{9D8B030D-6E8A-4147-A177-3AD203B41FA5}">
                      <a16:colId xmlns:a16="http://schemas.microsoft.com/office/drawing/2014/main" val="1573258459"/>
                    </a:ext>
                  </a:extLst>
                </a:gridCol>
                <a:gridCol w="405000">
                  <a:extLst>
                    <a:ext uri="{9D8B030D-6E8A-4147-A177-3AD203B41FA5}">
                      <a16:colId xmlns:a16="http://schemas.microsoft.com/office/drawing/2014/main" val="3273755806"/>
                    </a:ext>
                  </a:extLst>
                </a:gridCol>
              </a:tblGrid>
              <a:tr h="40500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6502547"/>
                  </a:ext>
                </a:extLst>
              </a:tr>
              <a:tr h="40500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>
                        <a:solidFill>
                          <a:schemeClr val="tx1"/>
                        </a:solidFill>
                      </a:endParaRP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1482207"/>
                  </a:ext>
                </a:extLst>
              </a:tr>
              <a:tr h="40500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>
                        <a:solidFill>
                          <a:schemeClr val="tx1"/>
                        </a:solidFill>
                      </a:endParaRP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1758177"/>
                  </a:ext>
                </a:extLst>
              </a:tr>
              <a:tr h="40500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>
                        <a:solidFill>
                          <a:schemeClr val="tx1"/>
                        </a:solidFill>
                      </a:endParaRP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8882161"/>
                  </a:ext>
                </a:extLst>
              </a:tr>
              <a:tr h="40500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>
                        <a:solidFill>
                          <a:schemeClr val="tx1"/>
                        </a:solidFill>
                      </a:endParaRP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3237494"/>
                  </a:ext>
                </a:extLst>
              </a:tr>
              <a:tr h="40500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>
                        <a:solidFill>
                          <a:schemeClr val="tx1"/>
                        </a:solidFill>
                      </a:endParaRP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17852078"/>
                  </a:ext>
                </a:extLst>
              </a:tr>
              <a:tr h="40500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>
                        <a:solidFill>
                          <a:schemeClr val="tx1"/>
                        </a:solidFill>
                      </a:endParaRP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67761323"/>
                  </a:ext>
                </a:extLst>
              </a:tr>
              <a:tr h="40500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61339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335141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380</TotalTime>
  <Words>3349</Words>
  <Application>Microsoft Macintosh PowerPoint</Application>
  <PresentationFormat>Widescreen</PresentationFormat>
  <Paragraphs>1301</Paragraphs>
  <Slides>64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70" baseType="lpstr">
      <vt:lpstr>Arial</vt:lpstr>
      <vt:lpstr>Calibri</vt:lpstr>
      <vt:lpstr>Calibri Light</vt:lpstr>
      <vt:lpstr>Century Gothic</vt:lpstr>
      <vt:lpstr>Gill Sans</vt:lpstr>
      <vt:lpstr>Office Theme</vt:lpstr>
      <vt:lpstr>1.2 Multimedia - Graphics</vt:lpstr>
      <vt:lpstr>Today</vt:lpstr>
      <vt:lpstr>Bitmap</vt:lpstr>
      <vt:lpstr>Bitmap Images</vt:lpstr>
      <vt:lpstr>Flower</vt:lpstr>
      <vt:lpstr>Questions</vt:lpstr>
      <vt:lpstr>Is a square a pixel?</vt:lpstr>
      <vt:lpstr>Why are they not the same. </vt:lpstr>
      <vt:lpstr>How to draw a bitmap</vt:lpstr>
      <vt:lpstr>Bitmap in Binary </vt:lpstr>
      <vt:lpstr>Bitmap in Hex </vt:lpstr>
      <vt:lpstr>What’s this image in Binary and Hex?</vt:lpstr>
      <vt:lpstr>What’s this image in Binary and Hex?</vt:lpstr>
      <vt:lpstr>Too easy</vt:lpstr>
      <vt:lpstr>Colour Depth / Colour Bit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 how do you do colour?</vt:lpstr>
      <vt:lpstr>Colour </vt:lpstr>
      <vt:lpstr>PowerPoint Presentation</vt:lpstr>
      <vt:lpstr>PowerPoint Presentation</vt:lpstr>
      <vt:lpstr>Channels</vt:lpstr>
      <vt:lpstr>More bits means LESS colour??</vt:lpstr>
      <vt:lpstr>More bits means LESS colour??</vt:lpstr>
      <vt:lpstr>Channels</vt:lpstr>
      <vt:lpstr>This grey</vt:lpstr>
      <vt:lpstr>So how does it work</vt:lpstr>
      <vt:lpstr>Real Numbers</vt:lpstr>
      <vt:lpstr>PowerPoint Presentation</vt:lpstr>
      <vt:lpstr>What else?</vt:lpstr>
      <vt:lpstr>PowerPoint Presentation</vt:lpstr>
      <vt:lpstr>PowerPoint Presentation</vt:lpstr>
      <vt:lpstr>PowerPoint Presentation</vt:lpstr>
      <vt:lpstr>PowerPoint Presentation</vt:lpstr>
      <vt:lpstr>Today</vt:lpstr>
      <vt:lpstr>Resolution </vt:lpstr>
      <vt:lpstr>Images </vt:lpstr>
      <vt:lpstr>Bit Depth</vt:lpstr>
      <vt:lpstr>Examples</vt:lpstr>
      <vt:lpstr>Examples</vt:lpstr>
      <vt:lpstr>Quick Bits</vt:lpstr>
      <vt:lpstr>Vector</vt:lpstr>
      <vt:lpstr>Compare to Bitmap</vt:lpstr>
      <vt:lpstr>What makes a vector image?</vt:lpstr>
      <vt:lpstr>What makes a vector image?</vt:lpstr>
      <vt:lpstr>What makes a vector image?</vt:lpstr>
      <vt:lpstr>Vector </vt:lpstr>
      <vt:lpstr>Bitmap or Vector?</vt:lpstr>
      <vt:lpstr>1.2 Multimedia - Sound</vt:lpstr>
      <vt:lpstr>Today</vt:lpstr>
      <vt:lpstr>1.1.3 - Sound</vt:lpstr>
      <vt:lpstr>What is sound?</vt:lpstr>
      <vt:lpstr>What is sound?</vt:lpstr>
      <vt:lpstr>Famous Question</vt:lpstr>
      <vt:lpstr>Sine wave</vt:lpstr>
      <vt:lpstr>Sine wave</vt:lpstr>
      <vt:lpstr>Match up the statements</vt:lpstr>
      <vt:lpstr>Match up the statements</vt:lpstr>
      <vt:lpstr>File Size</vt:lpstr>
      <vt:lpstr>Questions</vt:lpstr>
      <vt:lpstr>Task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amar anwar</dc:creator>
  <cp:lastModifiedBy>amar anwar</cp:lastModifiedBy>
  <cp:revision>26</cp:revision>
  <dcterms:created xsi:type="dcterms:W3CDTF">2019-12-31T04:49:50Z</dcterms:created>
  <dcterms:modified xsi:type="dcterms:W3CDTF">2020-04-15T11:56:52Z</dcterms:modified>
</cp:coreProperties>
</file>